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4" r:id="rId3"/>
    <p:sldId id="260" r:id="rId4"/>
    <p:sldId id="265" r:id="rId5"/>
    <p:sldId id="261" r:id="rId6"/>
    <p:sldId id="266" r:id="rId7"/>
    <p:sldId id="267" r:id="rId8"/>
    <p:sldId id="262" r:id="rId9"/>
    <p:sldId id="263" r:id="rId10"/>
    <p:sldId id="268" r:id="rId11"/>
    <p:sldId id="269" r:id="rId12"/>
    <p:sldId id="257" r:id="rId13"/>
    <p:sldId id="270" r:id="rId14"/>
    <p:sldId id="277" r:id="rId15"/>
    <p:sldId id="280" r:id="rId16"/>
    <p:sldId id="278" r:id="rId17"/>
    <p:sldId id="279" r:id="rId18"/>
    <p:sldId id="272" r:id="rId19"/>
    <p:sldId id="273" r:id="rId20"/>
    <p:sldId id="276" r:id="rId21"/>
    <p:sldId id="274" r:id="rId22"/>
    <p:sldId id="281" r:id="rId23"/>
    <p:sldId id="282" r:id="rId24"/>
    <p:sldId id="283" r:id="rId25"/>
    <p:sldId id="275" r:id="rId26"/>
    <p:sldId id="284" r:id="rId27"/>
    <p:sldId id="258" r:id="rId28"/>
    <p:sldId id="271" r:id="rId2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1090"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3168446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3420404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1631636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1474208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1360611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1663318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35032443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1913687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2798873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56573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7F0BF066-93D3-4F66-8DC9-81BC5F54784C}" type="datetimeFigureOut">
              <a:rPr lang="es-CO" smtClean="0"/>
              <a:t>18/02/2013</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C6E97908-081D-4651-9ECB-9BAA2868E1CA}" type="slidenum">
              <a:rPr lang="es-CO" smtClean="0"/>
              <a:t>‹Nº›</a:t>
            </a:fld>
            <a:endParaRPr lang="es-CO"/>
          </a:p>
        </p:txBody>
      </p:sp>
    </p:spTree>
    <p:extLst>
      <p:ext uri="{BB962C8B-B14F-4D97-AF65-F5344CB8AC3E}">
        <p14:creationId xmlns:p14="http://schemas.microsoft.com/office/powerpoint/2010/main" val="3145050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0BF066-93D3-4F66-8DC9-81BC5F54784C}" type="datetimeFigureOut">
              <a:rPr lang="es-CO" smtClean="0"/>
              <a:t>18/02/2013</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E97908-081D-4651-9ECB-9BAA2868E1CA}" type="slidenum">
              <a:rPr lang="es-CO" smtClean="0"/>
              <a:t>‹Nº›</a:t>
            </a:fld>
            <a:endParaRPr lang="es-CO"/>
          </a:p>
        </p:txBody>
      </p:sp>
    </p:spTree>
    <p:extLst>
      <p:ext uri="{BB962C8B-B14F-4D97-AF65-F5344CB8AC3E}">
        <p14:creationId xmlns:p14="http://schemas.microsoft.com/office/powerpoint/2010/main" val="3808575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es.thefreedictionary.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1475656" y="260648"/>
            <a:ext cx="5760640" cy="3096344"/>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dirty="0"/>
              <a:t>EL SELLO DE DIOS QUE IDENTIFICA AL REMANENTE FIEL</a:t>
            </a:r>
          </a:p>
        </p:txBody>
      </p:sp>
      <p:pic>
        <p:nvPicPr>
          <p:cNvPr id="2" name="Picture 2" descr="http://galeon.hispavista.com/graciaymisericordia/img/SELL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3501009"/>
            <a:ext cx="3960440"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551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gradFill>
            <a:gsLst>
              <a:gs pos="0">
                <a:srgbClr val="FFEFD1"/>
              </a:gs>
              <a:gs pos="64999">
                <a:srgbClr val="F0EBD5"/>
              </a:gs>
              <a:gs pos="100000">
                <a:srgbClr val="D1C39F"/>
              </a:gs>
            </a:gsLst>
            <a:lin ang="5400000" scaled="0"/>
          </a:gradFill>
        </p:spPr>
        <p:txBody>
          <a:bodyPr>
            <a:normAutofit/>
          </a:bodyPr>
          <a:lstStyle/>
          <a:p>
            <a:pPr marL="0" indent="0" algn="ctr">
              <a:buNone/>
            </a:pPr>
            <a:endParaRPr lang="es-CO" b="1" dirty="0" smtClean="0"/>
          </a:p>
          <a:p>
            <a:pPr marL="0" indent="0" algn="ctr">
              <a:buNone/>
            </a:pPr>
            <a:r>
              <a:rPr lang="es-CO" b="1" dirty="0" smtClean="0"/>
              <a:t>El Diccionario define la «propiedad» así:</a:t>
            </a:r>
          </a:p>
          <a:p>
            <a:pPr marL="0" indent="0">
              <a:buNone/>
            </a:pPr>
            <a:r>
              <a:rPr lang="es-CO" b="1" dirty="0" smtClean="0"/>
              <a:t>1</a:t>
            </a:r>
            <a:r>
              <a:rPr lang="es-CO" b="1" dirty="0"/>
              <a:t> </a:t>
            </a:r>
            <a:r>
              <a:rPr lang="es-CO" dirty="0"/>
              <a:t>  </a:t>
            </a:r>
            <a:r>
              <a:rPr lang="es-CO" u="sng" dirty="0">
                <a:hlinkClick r:id="rId2" tooltip="Click to Continue &gt; by CouponDropDown"/>
              </a:rPr>
              <a:t>Derecho</a:t>
            </a:r>
            <a:r>
              <a:rPr lang="es-CO" dirty="0"/>
              <a:t> o poder que tiene una persona de poseer una cosa y poder disponer de ella dentro de los límites legales</a:t>
            </a:r>
            <a:r>
              <a:rPr lang="es-CO" dirty="0" smtClean="0"/>
              <a:t>: </a:t>
            </a:r>
            <a:r>
              <a:rPr lang="es-CO" i="1" u="sng" dirty="0" smtClean="0"/>
              <a:t>propiedad </a:t>
            </a:r>
            <a:r>
              <a:rPr lang="es-CO" i="1" u="sng" dirty="0"/>
              <a:t>privada.</a:t>
            </a:r>
            <a:endParaRPr lang="es-CO" u="sng" dirty="0"/>
          </a:p>
          <a:p>
            <a:pPr marL="0" indent="0">
              <a:buNone/>
            </a:pPr>
            <a:endParaRPr lang="es-CO" b="1" dirty="0" smtClean="0"/>
          </a:p>
          <a:p>
            <a:pPr marL="0" indent="0">
              <a:buNone/>
            </a:pPr>
            <a:r>
              <a:rPr lang="es-CO" b="1" dirty="0" smtClean="0"/>
              <a:t>2</a:t>
            </a:r>
            <a:r>
              <a:rPr lang="es-CO" b="1" dirty="0"/>
              <a:t> </a:t>
            </a:r>
            <a:r>
              <a:rPr lang="es-CO" dirty="0"/>
              <a:t>  Cosa que pertenece a una persona, especialmente si es un bien inmueble, como por ejemplo un terreno o un edificio</a:t>
            </a:r>
            <a:r>
              <a:rPr lang="es-CO" dirty="0" smtClean="0"/>
              <a:t>: </a:t>
            </a:r>
            <a:r>
              <a:rPr lang="es-CO" i="1" dirty="0" smtClean="0"/>
              <a:t>tiene </a:t>
            </a:r>
            <a:r>
              <a:rPr lang="es-CO" i="1" dirty="0"/>
              <a:t>innumerables propiedades.</a:t>
            </a:r>
            <a:endParaRPr lang="es-CO" dirty="0"/>
          </a:p>
          <a:p>
            <a:endParaRPr lang="es-CO" dirty="0"/>
          </a:p>
        </p:txBody>
      </p:sp>
    </p:spTree>
    <p:extLst>
      <p:ext uri="{BB962C8B-B14F-4D97-AF65-F5344CB8AC3E}">
        <p14:creationId xmlns:p14="http://schemas.microsoft.com/office/powerpoint/2010/main" val="4084764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ircle(in)">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080120"/>
          </a:xfrm>
        </p:spPr>
        <p:txBody>
          <a:bodyPr>
            <a:normAutofit lnSpcReduction="10000"/>
          </a:bodyPr>
          <a:lstStyle/>
          <a:p>
            <a:pPr marL="0" indent="0" algn="ctr">
              <a:buNone/>
            </a:pPr>
            <a:r>
              <a:rPr lang="es-CO" sz="3600" b="1" u="sng" dirty="0">
                <a:solidFill>
                  <a:srgbClr val="FF0000"/>
                </a:solidFill>
              </a:rPr>
              <a:t>¿Porqué Dios pide a los ángeles que todavía no dañen la tierra</a:t>
            </a:r>
            <a:r>
              <a:rPr lang="es-CO" sz="3600" b="1" u="sng" dirty="0" smtClean="0">
                <a:solidFill>
                  <a:srgbClr val="FF0000"/>
                </a:solidFill>
              </a:rPr>
              <a:t>?</a:t>
            </a:r>
            <a:endParaRPr lang="es-CO" sz="3600" b="1" u="sng" dirty="0">
              <a:solidFill>
                <a:srgbClr val="FF0000"/>
              </a:solidFill>
            </a:endParaRPr>
          </a:p>
        </p:txBody>
      </p:sp>
      <p:sp>
        <p:nvSpPr>
          <p:cNvPr id="4" name="3 Rectángulo"/>
          <p:cNvSpPr/>
          <p:nvPr/>
        </p:nvSpPr>
        <p:spPr>
          <a:xfrm>
            <a:off x="323528" y="2030938"/>
            <a:ext cx="4968552" cy="4524315"/>
          </a:xfrm>
          <a:prstGeom prst="rect">
            <a:avLst/>
          </a:prstGeom>
        </p:spPr>
        <p:txBody>
          <a:bodyPr wrap="square">
            <a:spAutoFit/>
          </a:bodyPr>
          <a:lstStyle/>
          <a:p>
            <a:pPr algn="ctr"/>
            <a:r>
              <a:rPr lang="es-CO" sz="3200" dirty="0">
                <a:solidFill>
                  <a:srgbClr val="FF0000"/>
                </a:solidFill>
              </a:rPr>
              <a:t>Apoc.7:1-3.</a:t>
            </a:r>
            <a:r>
              <a:rPr lang="es-CO" sz="3200" b="1" baseline="30000" dirty="0"/>
              <a:t> 1 </a:t>
            </a:r>
            <a:r>
              <a:rPr lang="es-CO" sz="3200" dirty="0"/>
              <a:t>Después de esto vi a cuatro ángeles en pie sobre los cuatro ángulos de la tierra, que detenían los cuatro vientos de la tierra, para que no soplase viento alguno sobre la tierra, ni sobre el mar, ni sobre ningún árbol</a:t>
            </a:r>
            <a:r>
              <a:rPr lang="es-CO" sz="3200" dirty="0" smtClean="0"/>
              <a:t>.</a:t>
            </a:r>
            <a:endParaRPr lang="es-CO" sz="3200" dirty="0"/>
          </a:p>
        </p:txBody>
      </p:sp>
      <p:sp>
        <p:nvSpPr>
          <p:cNvPr id="5" name="4 Rectángulo"/>
          <p:cNvSpPr/>
          <p:nvPr/>
        </p:nvSpPr>
        <p:spPr>
          <a:xfrm>
            <a:off x="323528" y="4293096"/>
            <a:ext cx="8496944" cy="369332"/>
          </a:xfrm>
          <a:prstGeom prst="rect">
            <a:avLst/>
          </a:prstGeom>
        </p:spPr>
        <p:txBody>
          <a:bodyPr wrap="square">
            <a:spAutoFit/>
          </a:bodyPr>
          <a:lstStyle/>
          <a:p>
            <a:r>
              <a:rPr lang="es-CO" dirty="0"/>
              <a:t> </a:t>
            </a:r>
            <a:endParaRPr lang="es-CO" dirty="0">
              <a:solidFill>
                <a:srgbClr val="FF0000"/>
              </a:solidFill>
            </a:endParaRPr>
          </a:p>
        </p:txBody>
      </p:sp>
      <p:sp>
        <p:nvSpPr>
          <p:cNvPr id="6" name="AutoShape 2" descr="data:image/jpeg;base64,/9j/4AAQSkZJRgABAQAAAQABAAD/2wCEAAkGBhQSERUUExQWFRUWGBoYGBgYGRoYHBwcHRsdGBgdHBwZHCYgHBklHRoYHy8gIycpLCwsFh4xNTAqNSYrLCkBCQoKDgwOGg8PGikcHyQpKSwsKSkpKSwpKSksLCwsKSkpLCkpLCksKSwpKSkpKSkpKSwpKSkpLCwpKSksLCksLP/AABEIALwBDAMBIgACEQEDEQH/xAAcAAACAwEBAQEAAAAAAAAAAAAFBgMEBwIBAAj/xABCEAABAgQEAwUGAwcCBQUAAAABAhEAAwQhBRIxQQZRYRMicYGRBzKhscHwFELRFSNSYnLh8YKiFjNjkrIkNENzk//EABkBAAMBAQEAAAAAAAAAAAAAAAECAwAEBf/EACURAAICAwEBAAMAAQUAAAAAAAABAhEDEiExQRMiUWEEFDJxof/aAAwDAQACEQMRAD8AxJo6yR2gRMlHSOyOISyulMdpRE+UR2iTHRHEK2V+zjoS4uClbWJJdGTcXEWWKgWUQI+EkwYGH8mdokRQGH0MgSmREqKWCSqEg9Y6RJAMUUUjA8U149XS9IKije5EdppAqwhqQAL+Hj2XSQZThSr7iLEnCS9vOBwNABVF6RGaP7ENH7KfSOJuF3s8C0w0LJo+kffg4aDhzbRxNoANv8QKiChaFJHqaWCy5QePuxhqRqBCqWOOwgtMlRCZL7F4DSDQMMuJZUnpDbh/CS8h7eVlCsqkE2Xa500SQS4IH5WuIHSsYpUkyzIOXOXmBXfsbAEjSOSWaMZUVWNtWCBRKbMxYamJKKvXJWFoOUpLg8iIahxwjuyJaQJZOVmGhtf+ImOa6SEKCpFM6SliR3tdSNWtppvG/Mg/iZoXD3E0vEqUg2nIA7RHyUP5T8GjP+IsLQgrSzX11j3AMHqJKUVFMib2iCXSRZaNwA3Lb6iO+KJ82YorMpcsEXChlIJG77w2GSTdeEpwpgeTiCUSyFFraaP584+w3FwZjhIBa2a/+1IgUU5VOTfrp5R2uYUjtLvzdI9By8BFZOwJB6fjKRMDBBWbEqSUAdffB9IhqUSxMCjUy3/hDrHzJgbTTyCFJYk6hs7/APcLRaJkJ70wDMdgpAb/AExOvoxNi00KypEkq/nSkpfyCYqIobahPRTE/FoIUvFKLBCFJtuUA+jRLVpqFqzJKwDySlXxaCnQrQjy5MSXszxepcPUAVEaQVkYWSkKyw0cfBQNLkdIuUtK720gknDFM4SWi5Jw1abnQxbiQAWqk9YvSMPJGjRepsMms4AJP+YP02EHICSX3eElkS8GrgsSaAhTZC3PaCH7PcWEHjhxUe6q28W5OHDYEtrEvyUNQlnDFBRzWETS8CJ025/fSHb8Alrh+hETSaNJDjb4QPzBFKnwS12eLCMDSNBeG6VQJ2AcxGqjye9uYm8rCkLMrCmDK9YtysMCQwg2KQM8eIkpLgPC/kDTAaKO5DDx5xwrDUu7Xg8qjCWJ15xzNon3YcoymYWl0Du+m0D6ukPJxDaui5REMMtcw/5KF9EZWHd4uI8NCWdoc5+F9H6R9+zhyAMP+YKiIiqFTO0EcA4eKyVmyJbE9T+UfDyEMowpncCC06t/DUPclZjmdWwKSWJtq2jRPLnqPB4x7Qh4jxbOnT1oJIBBSAOWu/SFmfgvZTc0xRyEElX06m40gnxPUTZNYZzKyS1Mh0kO7kD4xRquLVT8stUqzNzIbfTo/jHn7xfvp0tdSY58G+z6XNX2i3IDKF268tdI0eTQJSAmVLSABuPt4RPZbxQlKCmasZc2UP5EfX1jTZswZHQxO17Q2xGadg2dTzCD3wjwIAilLph7pnAq+fq9usLHEdNXKWtQUAnYMpQYaljp0PSEyoxStkqykqIBSopJXlO9kuLFo6Ip/wBJUa4cBSq5RKUOeVJPxDRWqeBadZdVPLV4DK3hlaM0w7i+oWtQVz0AUMqrM6jcDo94YRxxVSUAKAcH3ife3LZ22b3VeRgNSG1Ctf7MKYj92Jkoh/dJ+SneFjEvZstYZFQVkDSYj6iG6i9owUkCagpcasSl/wCpmHrBCm4kp5hdOR/FIV5B7wNpoDTMjVwRVyB3pSJqRtY/oYi/DEf/ABVMv+VOYjy6RtgnS1e6fLeKU5Cn7qkN1SoH4CGjlaBQi4Xg6276doM0WGF2SAB1gxJycxaOpOIJDs56iC8r+jaX4DpGDBazm/LsLRLVYSBpEiqhlFW50/xBI0qsnvOfSF3pmcWwJS050yuYIEkJyqDExyirSglyxPxiejnJUpy9y94Ep9HUeXRNQ0CJaWZo6nEpHduInxCoShJYuYFSqqaUhkFXQWbqYV3VgSuQQpzd1NfpE6aZ9Aw3jqjkOl1BjqUvb1jsn8oJ8B+sLs6DJKz2TTgbecerQlRuHaOETygMX84pVNcU+sZeWarZcnyso2jmUmwIip+NKjdyN3i1PlOl02hVJMeUXE6msz6kRUmJc95m5RelU/dd284pljM1cNBv+C0jmYka6PFeqF06Zd4vTUJ016xHLlhXdENsBIhzC+URWK0kE3cRck04lE3uTeIl5ATr3tbwNh1GijInFTkDzj0YipSAhfupIto7HRxs8elZQCwZPOBK5izmLMn7/WA+ookrKdHjSa+skpmrQlAKj2Ki5OW47xZLfHuwK4go5EmqUt3UrNcOxzB+6ByBbq0MFRwkito5iQhIqEd6WoISkqRobpAzsoEOb6Qj13DM+RI7WY+ZIGXMX6WcxBun1FIxu2jjhzDSirOZuylgzeTswDHzF48l8YVSM8xM1UsZyyU6KPyLQJlYzUzZP4cHMnwGYgBmzakWFn2EOWD8IispAojswBlsNVJ3PW8GrXCcXYJoPabWy+8qYZl/zAD5CNN4eqZGK03aBCQsOFA3v5sORjE8ZwybTqMsqcDkf7xpfsMpZoRPWoFMshOVXMgl/R/lFE2uEZUFp2AolKOYIBGisqz4A5j3b9IjqcNM1BKFy3a7qDH1BST/AFQaqKoZjkBUczOgkam7FC0kc8rR3T05ST2ZKySXV3kKBb8wLgvzyxaydi5QcOlALMWs7KABfcyi9vltFLF6eY3/ACQopHdfsqlPTKe5NGmgJI5QwYdwzNVOM1ROZWi5LIVbTMENm+7RYq8Mm5nE91MQdBmH/UlkMo9RfpDbK/TGd4Lis0qWP3Y6NMV/szZx6GCS+JqtNpaApOxTMUx//RBUPAwfqcNlz2RVSQVB2mIHeA8G7yX8fAGKqsISklKVrAFrLBB6jOMwHQu0Pa+iuzupkLBLb2tBCSG5AARamoYHSBNfXpSnqNhHJK8jOvGlEvSkoUoEl25wRqMTGUgfKAvD1ImakzVO4LJ3+EHq1SZUpyknwF/SFbp0NqmAZ9AVHNd+kEqPD1ZQ9m9Yq0GMha2Sk9D/AIhkw2RNU+ZIA25wkn+1thtqOtAylwntkg9owJNhBrDsHKEtmBfy+cWKXCygMwMC8YpKgK/dIJDbGC5t/SKLdRRLuwPlf5RBTyVgl5ax1Iihh1PWXK0kXsDy8oLyp1SE3Tfz/WB+Rrg2n08/Z9rgXvoYrjCypWlh5RMrE6gEDslF+hgsmbMAugPyb+0NdCNgFNIc7Ac9nb9YtKwkpLiY7jRVoK9sNTK9AYlloCrlJHnAZtgGrCFsdXO4P0juiw7I+YX+9yLCC65aSW7w9I9MhtFHzD/WDbA5ASXh6XsR4Kt8YrVGGqQrMAQPD9IYVUYI0SfIj5RKmUwb4O/zg7A2oU6qmBTbb7+Jin+ESJZWvUHlDnU0qSLpv0a8LWIVpp0mdkExFgdAU7XIBZXI+rQdh4ts+p8MK5QVYo56uG2+9oEY3h6gpm2cMLN9/rvHMvjhdOnKmXmKnKUrDXJfp5tvz3hlYwaiolCbNHalZaVLDpAVYFWhITqdHbaBurKrHJdaKWFU8xEwlCig2chrgEKIuCNiNN4I+0dKZtKlKVJdTEAEE31YC7APcxYxLh+sEx5YlZOagoq8AAoJA6CA+J8DTFBUxSlqU2iV5PTLt4kwZas0W7uwDg1dTyssg0wOX86Sc4J3chn9PKHWbPCKQ9iCpy4tzAd+oLiEKh4JmLnrE3tFpSnNkSssok91KlE2G5300eDc3g6qMllGXKSn3UIGnnrCvIrSSH/HfroXsP4YTNnqmVRmEO4QhJuHuCTp4ND3V4/2UrsqeQtKACCezUAA2oCdS+3yjIazEaimm5e0UWOii4+MH6PjewTO7SWf4kFx5pL/AAjpjKL/AMHLKPWOVHi5EvMrMVpFnlSpaejpV3j4gxEeN5MoNNmBRd2Izt0AmIKgP9ULcz9+kdlPlrJvfun4bxU/4JmKcsAfFxFXjsS0h0wf2i0y1C3Zv/MQ/k5EHcV4kp0ITMmlRlkgZ8rhL6Zsp08RGLV2FLQcpACxyi7hfFS5YVIqAVylpyqBDljy6jUHmBCvFTNaZrdLU0k3/kz5ZUdkLSfPITr4XixNoi90S1dc2T1BEY3/AMJGa66OamankohCwdWY6nwg/Q0WJZA9Tk6LqGPLmYyxp/RehDHOKjKszrVYB99n2aAlLg+IVK3DJS7HT4cxtA3G3NaAWKRzb6w34DitUnImUkGUCHUS9uid/OOHLkcXw9LHjuPBo4UwubJl5Jibg6ggg8tIn4lo5s5ARLYE2JJA+ZgDI4jqVTFpn5Uyw7FNtPDwMR4FjKKibklqJN7kqsBv/aNF7K2SlFxlYy8L8NKkl1N5GGWXMIJdKeht+kVqGSye6YszaZxYkeYvCOvpNy2KlTipTYlIPSKUjGpilsC46GOavhRc2ZmzECCmG8MiWX56w7ca4KqXpJ2zC6yPCKy+IUp/Or784LJwtABGxisqhpke81oEaFbXwH0eOmYtgZjdTb5QSm1a9go+ceJxCQj3R8IrVHFqE+6keLw9X8N3+HCa+c7CWt3/AIj+kGZSVtcN5wvo4rWv3EuYsUv4maXUcqeQ/WM1XwFMLrSRcrAERGrQLdoT0EQnAAbzFkiJ5BlIshLty/U6+UB0KSImE6BXmWjtibO0fDMroPv1iVS8thrsOUSab9NZ4lDdT9/CM+40ppkta1oUpKSe+gJzIWFC+dh3NwXBGh5s7YniQkoKib7dTA7h8rUkrmMCsuw1Zibtvp6wy/WNjxbTswzGMdmJm9lkUkBTZCQtDkOACBr8YIYFJNNUyq45ige+NWf6Q8VGFU0ybNSuSg5F3YZSlRYoUMrPzB2c6RSoaPLNnyV3SpRUkswIX3hp/UUluR5wHBx/ZHdHKprSSGyZxxL7NK05VoUHBdvWxY9D6wPPG0mYoJQkgqsxYh/I9IQaqlNPMMpVpZPdJuAf00+MFMG4eV2ua6jLUMwGxYEAnwIPheLxeNxtkJYXF0NdGqVKn5Trqrqos7n4eAAj3ifHpaEFrBvWAWPTZiVFYlEk79YTqujqahbLISkakmw6xzxy6+nR/ttqdgSVTfi64PdLubbCCfFuBBfuZEITZ/8AEHsN4WWiX+5QoAi8wgKUT/8AW4UB/U3nENRwlMVYy501XNQTLSPR/gDFFKUr/wAitY4+szeWBKmAIWSdyLRtWEImChSZgGYlk8zdnG/WA2B+zbKrNNAd3CQlRAHnqX/xDnUYXOIHZJIUA2Zd28BoI68cmlTODJrfAWvhsLKFFIzNc7iFXijh1CVk9slIYWKQY0rDMLEhLz5mZWpJLXgJiNVQy1FQTnXzCSsv8oopu+E0jG5CVU9QkoJUM4BLEA3t8Ys1uAzVzZhCJimWQ4Yjpc9CIZaiQqrqVKGdMtAKu82uzJGjXNzBHBsTmmW4lLU5LqzBLnmA2kaXvSsVaEvi+UBMSt99v1gxwxXiYChKgEkDur066dYO0ns0/ES3nTCCdANvXWGWl4NRKCU9mFMAHblHLkimzojl1fBKxF0AoKkmyiAglWUG11KuXezx1wNUdgs90KC2JvlJALBn110h6rOGpSJZZCQ4uwF4znCMYl0k1VNNDF2RMtoX3OlmDwtVHg28Z+myU2LS0GXLdlrBITrYC58OtouUtcFFYyrBSdVAgHqH1HhCzglWohbofKlwpIBUoahn18IsTqvPKK05hrZQKVPbVJuPCIxgpPpPJFIM1WOZNGgcniXMplLZuQf5O0LVHSzZqrmw5u8M+CYJ2IVcqe9w7ekVlGMBElXSSbiGZJLK6ZnD+HSBCamYoskD0hqRhwVcgnxt84sS8OQi5yjw/UwY5E1xCN0J5wObNmAkqydbX18xB6m4WlhnGnOJMR4pkSA5IJ6frAxfFXaJfMEAsHIJ+CfMPEnLvSyjOcbXgelyZEkOcojpONIV7hCm5GMyxnHZillEt1u3PfTzhm4U4WVLQe0JKiXNz4RZxWtsk416E6/FVFglJWouw0HnF3DsPUO9NLrIskWAi4ijTLHdDqGj3gXifEKaZIfvrUdA2m5vokXPlCWqE94gvPnlIFnUdhFaZUBIJVruf0hDR7T5aUzVkpWsMzE5Q76q5Bho75gA5IEL/E/FdTUU8mbJWhCbOgBRWmYHs4u6mOVJ1vrE/WW/E0Qe0rjNaqlEpLlGVYZN1FVwlobuCK+dNpZClTAAPfdIzK2ytoGs51caRl3FVIZykrSWXZQKdAOl/DeHjh4VVPIl9pLVPCkd5KSyrnUOAGuP7xfJGhop1TL2MokomnI6SvMVZlEk75rksHzBgeeheI1VhVLCkn3S7/fQfCK1VhwmIzU9LMlC75kpv4MXbYHkwFot4LRdwZtxofrDxVwpgunZ5xfQCfRianUAPBXhzE5cmmQFE2SNebOfiTEEmqlSkmXN9zUOedr3aKOIVNNN7ksu3LRo42nE61WRUVuIuNe2PZU6cxNrXiPBcCIUJijmKbvtm0tza9+fhE2EcMJd091L3I95QfTNsD02hnnICEgD0hscG3swZcsYR0gWKbQHfnv6xJJxBYLP6sfpFeRNOXpFaTPOYx0HFVhpeLLAu3o0RTKrOL5h4H+0UzU5i0TqmARqFpHaMOp1e9c/z/5ijj+DSzLyyUa2OW0WnDRVmTyDb7MPG/RHECUvCJppM3KnMpSS46mwDnfV4jw/DapEtKQhKWADMTDInEVWe+8TpxBB1cHzhm5N2wXRBLqQlIeIqrGkp3hQxvHClQAOmt/KJsLUJqFzJhaXLDkvqwc32EFx5bGjEtYvjSlWBubAQgTcNEyoC6hKxLRqUpzvtfK5AHNoE4pj8yoqD2YShKXyklgB0c3J03JjQvZ/h0tZzkoCnGY6KN2c/wARLOAHZg7RzzyVxHTjgtWxj4ckJA7OTNJKQCyu8GOjHceEM/7OKgx09I4RPlSE5iUoSLqUq3n/AJLxxN4rldmZiFdoOhs/JtvOJqWz/UjNtlulwhCD1MX+1QkN/eMpxf2qrSpQDZU/wl35RDgHHq1S+2WhSpZJFtQ39oo8ckrZow2+mo1WJsGZzzOnmdIyrjPjWaieZbskFtS9tIaZWLUlYtPeUVj8oCh1uNG8RFXHeD0GYapSSVEvlOxeHw8fTNJC1h9FUVGaZNQRLKWS+p6tBLDMNmJf96pKRzAPz0g3g2NrKsgTy1BGuni4u8M0vCErZUwC18o0fnC5YXKykP8AUOKoBYLwz2ixMylIF8xbMTz6Q4ZgkMNt9f8AJgNivEASyJbO+XqTyBIbeBcjieYqoCBKJlgd5XIuG1OpBduTG+glKT+CKLl1jHXYgEpU3K4OsfnbjPiiYqpmCYXKVqSCk6XKSxOri3L5xp0zCzInVE5dSlQWyezawBNgFPZWpbXV9Yzzj/CJZBVLT+9zBm/Ncvp4vDwVxYdXHwj9m0sqqnm5ygOoFJIdW19/7mLWN0o7NaFCqSpbrSGEuQT7ySrR8o3uSUgAcl3D11dPLm9kspKMqlo1cHRQ8D84eeEMYqcRZM+TJEtLkzFB7vsh9TvcDWJ6/wALbWqZY4BwEKlSJs0ZlMoAK5OderfKNJkIBUSLhgnUabv6CKacGliSlMslOUMP7jqXNucCOGKxfaTjMB7py33PL4tFn1Ij/WNZIAy2v92gRUYclKjcOb6izOTbxaO8QWhU2SlRbNmAbe1267wJxCqCpS1JDrQ6FbZkvcPyLa9YVSadB05ZNU4dKnSk5w7hwefLyijVcPoQpIQkJl+8o6rUdhrZI1fw6wZlylKSkkB7Fg4GmwOgjo0hUUk6CKSgmrYsMkk6RDRSyNmHLaJKouII9knKfF+fwgRWrU7Dk5e/hpZoydgO5CzpyiKWMxMSyBlDnlAmqrCgnKNYLRkGKeWAbl45VOdTCB+FrWpRzeA+cEJFOyiTzgGZIFlzEGoJiwE3MeGWAg+MMIfS0WEerYbfKIZ05gIpVtZ3tYIKEOtwV1Fc5TdA8Hl0Sf2ZNlvlEwEADUn3mHUhJ8nhOxuuUZpB0e0M8jEx2ASSHbcO1mijTaoq+GVYDiKETDnSChQILh25F/SLeH4nMRVI7OaRfKlRdTAlyWVY823gVi0kInKCS4B1AYdWjyfNVZemYag7jWOCS+GjKjb6LNRlS6qamYKju5SwUbOrvXNgTZ3cpCQIB4njEjsjLkFwhSwEKzOxVqolRJJ95z5wCwmWqrUjNOT+6l5gJoC0qJVdJSpQGTKCTe7XipgmWbUzmJUFZVqOVKXOYhTJR3Ugk2A2MVwOpopOvD3CuFaiqUcqDkJus6N0GpMbJguCyqamCAnupBJ3JOqifGLPCctKZI0HwhW9sONiTShKNZygnnbU+VtNC9xFss9nZGLrhJQ8TSVT1LkyFZASBMSO4VaZXB7uoFydXhip1qqXlupru/5eYOxY2sxtuISsGV2Yp0TUBMsy094oSLkO+bLmYDW/lGiSMbppclKkzUiWWSDdlE+6E/bmIPI0Ulj5ZNheCopgTbMbknaB2KcTIKgkTGG+U99d2YAXA6iF3j3ihSZgp0JOVQ94FILZQrM2Z8o0015wm4RWCXnmziAuYFMATZCQ/ddyEt5knpAty6xY469LXGfF8or7IKMsBV2uGHq513MO/BOOy59IBIKZhdlA2N9Qqz/2jAKpKp89kjMuYosBzJsB0AjReFfZ+EiYoqmJXLJfIopNk5tud4D4Vg3LnxDnXUtWFvPMsyQlfdQghAJuhWYn3grKAAB+YkuYgNDKVMK+zSsvqTf/AB4QxYNw4El5qlzMoBSFqKmJFyxLPdvKDFZJSqWUttbx28IbG9RZteIWMH4HlFZnBISpSSlQBJCgeYJ2I2gtgPCyKcnS+gA0Dv8AWOuH6pWik5SCxB+nSCi6rvONAWPTUfP5iNJr0S5eHtUgAEAXY/2+MIeL1olk7PMSeTuAo/EQ71E7KkvuHfbp8Pr0jOMdSZollBTnzlKQQSCN9L93Wx3aHi66aKvhZxOtUVSTLN5RK1W0GVm+L+kGcEr/AMXKz5MqCohJf3mLEtsNfhCbxpVimo+wSXnTiASNQHc/fWG3gzEZfYy5aSHloQg6PYC/rCr9m2Ul+sUkMbCWPBg0BsXxJThIOV301t12inX4ssTZpU5SlWVIHIAE/EtACmx4VKyQkpyum+ru23hDJJPpOmMUnEUgd4+pLQKqsbTmdB6ct+UeTcIUu7lh8TA/D8FJn3JIc/OKX0yiq6wyMUUUvlO3TfwieklhaiSIvDDQEGI6JF/KAumb5wuUckBR6WjoanziSkDP5xDnBeMhDuSrWKdRUDL5xwurZJgLV17gNzg0AsYjiwGWAdTjDq+/0jnE1ZjaBQlGLRgaxe4kqkiZ3TrAusxtakhKSdGtvE9Pw5UVHeYBJ0J/SNM4R9nsuSkLUkFf8SmJ8uUK5NIzlZnlDwLNmSjPnHIkXCS7kbnoASLcn0aB1HQmdLmyx70tWYeBsflG/T+HM4yrLpOqduXnrCiv2cGRVBdMkqlrdM1JPuhrNub+YbeOSa7aLY9apiXwtgapc6SiZPMsTQpSsqUkgJBUn3wQCcp8gbRq2EcLU6UKKMy1K96YtnNyQBlACUgksEgCPKDgJCpqZk5IaWBlFtWI05AE+JPSGDEmlSTkDBI0jQ50E6vWIuTpqpLpB7phA9ri1LTTkF0oBcdS19ejQx4tiuVAzF1KVMV/pByiANUtFYhUt/yli+lm+/GOmt4iOLBS8fzUcpISsLICbgrcaEhZ0LOcsNXA2GrqJV1Jlykggkl16ZrEWAJJcPfewAjL0VK6edknJKgg+6S1nbwIaHXAJtOuZ2CCsS5oKilyllAe6fGOGcW2deKa0qxpxGqSmkJTSkZVkSyUpSVAOUkAlyXOZ20JjM6ieuprBLT3QSpHgDr8o1XiLC150zDUrMp1EBZlpQHSU5QlKApamJSCSYoYl7ODKaokkCcUk5CNyASHdwQbecVx8VEsj2fOBbhjg6npJBnCWFqA7xIzKb836kDZ4OmhQgrKJhSZ9mFykgaj+UD56wv4RxSBTlE2ykp7wNuYMdcL4ohzSzFuFgzJBJObIX0ULgpLj0hMk7kNjx0mOUgqSQFXK3AUl2YD/afeLcyliWJiwFAqN/d22B+28n5wv4ROUypKJwmEBisAfuxcZjspdrJ5uSGEF8LKUhQT7rnUuSdyTuSbkxkTcaIcQ7hCwddvveKeF1paYqZ7i1skC5J6ekWqmcmYlQCnuGItcKe3QfFojxVARKQAND9D/aDrbRk6RWxnFx2amcABh52D+vhCbiOOy6aajMNEd3z7xN/EekXuJ6v/ANOkpfMZqU+jqP8A4wl8aSEzZ6O0UUpCQdCXBAYBhc6hotKPDQf0t4fJmVs5dSv3EJUUvtYt8WiTh6kmS5udKi/eP108YZKKiVKw9YyhK1IzAdCO6D/MAQD1ePcIpGvySB/tAPxeBBUijmEcucnPcxVoMOSmYpgzqgtSyBmNuUcUkoZnH8R+Zh/hC/QqimATeBdLLAmBhBydaWS2g+kCqGX3/GAhbCFUe4YH0wiziqmlnrFSjV3XMFA+FuXMZKj4wLmVTCLapzSzAOsqgQWIhkgJ2eVlT3DfWBC5h3iabN7sVFHZoojEc4ufjFKdNvyggdNIqKl30HnDoF0EOBqhc+UVrTkT+Xw0eGXCsUKDMlLUCtDEdQr3fqPKBtFXyaaUgFglgH28Yozpsv8AakpYUMpkOWNic/d+sck5NjwRpdPYB4tAiFPEcbWgpSkPYEnVr8hfQH1i7N4heYmWlJdXO1uZ5C/jEtkuDfik+hyYqA3FEwimnEa9mtvHKWib8YEqSl3JubfPlCj7SeJOykZEnvTGQG66/B4N2aK6ZrxBWTAuWp3T2eRI/pbMfNRPpHOATzmFu8r3QN7/AA8YM0WArrSkSQzWUo3Ztht5w68G+zkUqjMmqzrJt0G3jHRGWsRpumIvFnBM4NPWc4UAkgBuzfQ9U9TpHFfwWuokSJ0kZZg7iwDuLOL/AG8bVNwVMyx93lHtLwtLloKEdxJewPPlyjnkndoMckapiL7PcFJqJkxTrEsITKKiVZXzBSkg2Cl5Qp2FiIaONJCxJTMSpjKUFHqnRY/7flDBhGDy6aWJcpOVIPMqJPUkknQDyihxVLCqacP+lMt/oMHtCWnO14ZfxdgU2bINXLTmT2XfSDd0hiptxZ/KI/Zq1RPklWqJVujlQ+kEeBK+bORIUv8A9uiXMEzRj3AlI57mDPs7wMSpqlCWZYClJQlV1BA91+rknzibj06FkasJ4HI7ETZSAEntCS3NSU38TFHHMVXJTMQCyEhJWrQlS1ZUoHIaEn+aGCVKAqZxPu5UH0KnPoRCD7TMTTKp0s2aZOTMI3ypOb6IhopCSkN+D6y0voHI8bfQx5xnjaZKA5a4HqW/WFObx1KppspS37OZJSpKhfR3Dcy9vGKhxFVVWolqGZwFLa4BZ2+j9IvXSaVgTibiMzZkmWgns0999ys91/ABx5w34ZSCYlPaSu0WkOLhLtoCdhzhW/4ayzZaW0SknxUsv8o1fBKHKHba3rDN8M+EeJ0v7pYOpF/E3inh9OAG8B8v0gtjHunqRFDDJR9TE0K3wJS6cAKP3pFGjR7vrBWutLMDsPTcdIzYEXq9TSzAylUy/CLuLTBkAgXQrOcxog+E+OTe40VZdpfiIixqrFgeYihW4skMl38LtBsZLhPi1Q0pucAUIeLtdUBQHL6xDLsIOwK4RrSYiUi0ECjpES5UUTJsoqiMiLUxMU1zLw9mBuCYsZ0tMgJyqJKe8NABc9eUcjhJZny5kpZnJQADszHYqYNAnhqertlrt3ZaiPFv1ganimq7MATClPjHFKbR1JKjU6fG+wssgz5hdQzOE7APqwSAIrU+PS1qUJi86nHuMLbpd7DdyX6RnuD4fNq5neUtTWKnYepcmNRwPguSlIzISepAJ9SIno30oskYhKmxAEgJIASHCUnN/wBx5+pjM/aXUEz5aSpnc+FwB6RqopUywrKlKUpFgABeMN4yqjNq5pf3CUjyN28zDxVIlJ/Uaj7M+I5KgaeUCVJAct8fveGPh/Epn4qokzW7qgpH9Krj6jyhb9kOAJkU3aq9+ZcnkNhDLjMyXLWmdYOCHsHZJIv5GKtE0yeo4m/D1AkzAe8Qytu+QlB2tmcHVtd4OU2IpWpkKChmILdHJ8gGHiYzL2kYk1LJqJZHapPd0PdsT5AsX5tC7w17RilIBQwy5VrcqWsm9wToohId7RBtxZXRSSr03lcyF/jKsyUk8/8ASX/4mJMJxHMhOnT5l+r69X8Aq+07HhLplJ1K+4A7a6/AGK3yyKjToX+D5ijOk0aC0uQgLnFtZhulPgPnGjcKqScxFy6viomMz4KxdMyauZLRlClZlE6lR5mCXDXF4k1hp1m+dSfMKLev1hpKlZRLa0h5xGYBMW6gAQCr+kEn1t84wjj/ABv8VUgyy4QCLcyrT0CYcOIeJlVVaqTLJCHCVKH5tUkeD5vWFThbA+0nKDWE1vRR/SI38GcLKEqqUyZMxDlKgqV/KdSOqX2jWeCeH+zU5BdtTudTeKFdwgkzEqYOFAeWpjQMPpspHQG0UiCTpUhWqaFqjMOafgX+sOtFLZAhclpCphP81vKGpCe6PCD2icv4DMWR3fOI8NpmYxJiK7gRYp7ARvgpBiyzl++UU8MNnMd4xPAHkYjpJrIfS0ANcK2O1wDbtA6lxZDq1Hx9Ggfj84rLoMD5SSEm+vP6QLHrh7jeLBagBq8QfhFKIIYEmJ6ejSLkB+cEZEsQQ3S4VpVMd4tIp4udlaOst4yZJsqhMQzBF0oEUZ6odMQpVJtA6YL3aLs9TPAmdUl4tEahMwPE8s1R/iCkjzEBihkOf4m9Bf6QR4apwubfZjHeNUyUZEjTPNP+/L8gI5X/AMbGXgXwvjBFPKKUjvOlrbWB89YbaD2mS1JIDvYAERmP4UAg3NnvDbRYYgoGodtLfSNGTY8Y7ehrGPaNlllKEKLG5NgTtrzPyhAmTs6r3UpXePUqzK+sTcRTMqzKSwQA9tSeZJuYpVCmlpbofgYMH1mm64jZJGKhMmWkLCJYAzNc+AbeF/jLiKbVIRJlSlpSVjISkhwkX18SY69m9IlRkg3GQrvzJMOM2jT+01G9paQOQ1Pzb0jZZ6r/ALKYopv/ANBdFwsfwz1JzHIAeSUjYfH19GThfAZUundMtI7QPdP5fyguL6vfnE9egKWiWR3SbjwMHloZMSguhyZG0kB1JCA4DABgB8GG0Y/7WMQKpsuXyBWfMkD5H1jZqvTzj8+8ezyqvmvtlA8AB+sUfhK+DFwNNSimJ1ImpB8C7fMRdmcNleI1kxgAEyShw95oAs+4yr9IWuG0d4y3OSYgZh4WDcj+kbDQd6VIBva53LWD+p9YpJ/oCqaYGwrhZKGW1wEXbqYpcA4YyyrnMWr4lod6pOWUpuQ+RML3BSWSD/K8RTLbWmxgNI60dVEwVkgOrm31iCkS6h4GLgSwVD/DnkL2HynV/qPzhnIsIXcIT3h4mGOcPlBvgH6Bqr32i1LXp4RWm3WfvaI8SqChDp1sID4g0DOIp6bh+81vvlAeXi6i6T+jxVmVKlrmZi92jmUgRKy1VwsFGa8cql9Imli0fEXbpBTFK6ZZJghJksIjTLDxblpjWKzoJjwiO2iBUMhCKct4Hz9IuzNIG1atfOKI1AuuqGeA0yaXghV6mB6kRZDU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www.editoriallapaz.org/apocalipsis_cap3_cuatro_ang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204863"/>
            <a:ext cx="3867512" cy="44458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26500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5688632" cy="6192688"/>
          </a:xfrm>
        </p:spPr>
        <p:txBody>
          <a:bodyPr>
            <a:normAutofit/>
          </a:bodyPr>
          <a:lstStyle/>
          <a:p>
            <a:pPr marL="0" indent="0">
              <a:buNone/>
            </a:pPr>
            <a:r>
              <a:rPr lang="es-CO" b="1" baseline="30000" dirty="0"/>
              <a:t>2 </a:t>
            </a:r>
            <a:r>
              <a:rPr lang="es-CO" dirty="0"/>
              <a:t>Vi también a otro ángel que subía de donde sale el sol, y tenía el sello del Dios vivo; y clamó a gran voz a los cuatro ángeles, a quienes se les había dado el poder de hacer daño a la tierra y al mar,</a:t>
            </a:r>
          </a:p>
          <a:p>
            <a:pPr marL="0" indent="0">
              <a:buNone/>
            </a:pPr>
            <a:r>
              <a:rPr lang="es-CO" b="1" baseline="30000" dirty="0"/>
              <a:t>3 </a:t>
            </a:r>
            <a:r>
              <a:rPr lang="es-CO" dirty="0"/>
              <a:t>diciendo: No hagáis daño a la tierra, ni al mar, ni a los árboles, hasta que hayamos sellado en sus frentes a los siervos de nuestro Dios.</a:t>
            </a:r>
            <a:endParaRPr lang="es-CO" dirty="0">
              <a:solidFill>
                <a:srgbClr val="FF0000"/>
              </a:solidFill>
            </a:endParaRPr>
          </a:p>
          <a:p>
            <a:endParaRPr lang="es-CO" dirty="0"/>
          </a:p>
        </p:txBody>
      </p:sp>
      <p:pic>
        <p:nvPicPr>
          <p:cNvPr id="3074" name="Picture 2" descr="http://lavasori.files.wordpress.com/2009/06/144-0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8936" y="692696"/>
            <a:ext cx="3029040" cy="2667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724128" y="3412272"/>
            <a:ext cx="3419872" cy="3693319"/>
          </a:xfrm>
          <a:prstGeom prst="rect">
            <a:avLst/>
          </a:prstGeom>
        </p:spPr>
        <p:txBody>
          <a:bodyPr wrap="square">
            <a:spAutoFit/>
          </a:bodyPr>
          <a:lstStyle/>
          <a:p>
            <a:pPr algn="ctr"/>
            <a:r>
              <a:rPr lang="es-CO" sz="2400" dirty="0">
                <a:solidFill>
                  <a:srgbClr val="FF0000"/>
                </a:solidFill>
              </a:rPr>
              <a:t>La razón por la cual Dios ordena «</a:t>
            </a:r>
            <a:r>
              <a:rPr lang="es-CO" sz="2400" i="1" u="sng" dirty="0">
                <a:solidFill>
                  <a:srgbClr val="FF0000"/>
                </a:solidFill>
              </a:rPr>
              <a:t>No hagáis daño a la tierra, ni al mar, ni a los árboles</a:t>
            </a:r>
            <a:r>
              <a:rPr lang="es-CO" sz="2400" dirty="0" smtClean="0">
                <a:solidFill>
                  <a:srgbClr val="FF0000"/>
                </a:solidFill>
              </a:rPr>
              <a:t>», </a:t>
            </a:r>
            <a:r>
              <a:rPr lang="es-CO" sz="2400" dirty="0">
                <a:solidFill>
                  <a:srgbClr val="FF0000"/>
                </a:solidFill>
              </a:rPr>
              <a:t>es porque todavía falta «</a:t>
            </a:r>
            <a:r>
              <a:rPr lang="es-CO" sz="2400" i="1" u="sng" dirty="0">
                <a:solidFill>
                  <a:srgbClr val="FF0000"/>
                </a:solidFill>
              </a:rPr>
              <a:t>sellar en sus frentes a los siervos de nuestro Dios</a:t>
            </a:r>
            <a:r>
              <a:rPr lang="es-CO" sz="2400" dirty="0" smtClean="0">
                <a:solidFill>
                  <a:srgbClr val="FF0000"/>
                </a:solidFill>
              </a:rPr>
              <a:t>». Lo cual implica aceptar a Cristo como salvador.</a:t>
            </a:r>
            <a:endParaRPr lang="es-CO" sz="2400" dirty="0">
              <a:solidFill>
                <a:srgbClr val="FF0000"/>
              </a:solidFill>
            </a:endParaRPr>
          </a:p>
          <a:p>
            <a:endParaRPr lang="es-CO" dirty="0"/>
          </a:p>
        </p:txBody>
      </p:sp>
    </p:spTree>
    <p:extLst>
      <p:ext uri="{BB962C8B-B14F-4D97-AF65-F5344CB8AC3E}">
        <p14:creationId xmlns:p14="http://schemas.microsoft.com/office/powerpoint/2010/main" val="1597000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p:txBody>
          <a:bodyPr>
            <a:noAutofit/>
          </a:bodyPr>
          <a:lstStyle/>
          <a:p>
            <a:r>
              <a:rPr lang="es-CO" sz="3600" b="1" i="1" dirty="0" smtClean="0">
                <a:solidFill>
                  <a:srgbClr val="FF0000"/>
                </a:solidFill>
                <a:latin typeface="Agency FB" pitchFamily="34" charset="0"/>
              </a:rPr>
              <a:t>¿Dónde </a:t>
            </a:r>
            <a:r>
              <a:rPr lang="es-CO" sz="3600" b="1" i="1" dirty="0">
                <a:solidFill>
                  <a:srgbClr val="FF0000"/>
                </a:solidFill>
                <a:latin typeface="Agency FB" pitchFamily="34" charset="0"/>
              </a:rPr>
              <a:t>se encuentra ese sello que identifica a los hijos de Dios como suyos?</a:t>
            </a:r>
          </a:p>
        </p:txBody>
      </p:sp>
      <p:sp>
        <p:nvSpPr>
          <p:cNvPr id="4" name="3 Rectángulo"/>
          <p:cNvSpPr/>
          <p:nvPr/>
        </p:nvSpPr>
        <p:spPr>
          <a:xfrm>
            <a:off x="455008" y="2143889"/>
            <a:ext cx="5701168" cy="1384995"/>
          </a:xfrm>
          <a:prstGeom prst="rect">
            <a:avLst/>
          </a:prstGeom>
        </p:spPr>
        <p:txBody>
          <a:bodyPr wrap="square">
            <a:spAutoFit/>
          </a:bodyPr>
          <a:lstStyle/>
          <a:p>
            <a:pPr algn="ctr"/>
            <a:r>
              <a:rPr lang="es-CO" sz="2800" dirty="0" smtClean="0">
                <a:solidFill>
                  <a:srgbClr val="FF0000"/>
                </a:solidFill>
              </a:rPr>
              <a:t>Isaías 8:20</a:t>
            </a:r>
            <a:r>
              <a:rPr lang="es-CO" sz="2800" b="1" baseline="30000" dirty="0" smtClean="0"/>
              <a:t>.</a:t>
            </a:r>
            <a:r>
              <a:rPr lang="es-CO" sz="2800" b="1" dirty="0" smtClean="0"/>
              <a:t> </a:t>
            </a:r>
            <a:r>
              <a:rPr lang="es-CO" sz="2800" dirty="0" smtClean="0"/>
              <a:t>¡A </a:t>
            </a:r>
            <a:r>
              <a:rPr lang="es-CO" sz="2800" dirty="0"/>
              <a:t>la ley y al testimonio! Si no dijeren conforme a esto, es porque no les ha amanecido</a:t>
            </a:r>
            <a:r>
              <a:rPr lang="es-CO" sz="2800" dirty="0" smtClean="0"/>
              <a:t>.</a:t>
            </a:r>
            <a:endParaRPr lang="es-CO" sz="2800" dirty="0"/>
          </a:p>
        </p:txBody>
      </p:sp>
      <p:sp>
        <p:nvSpPr>
          <p:cNvPr id="5" name="4 Rectángulo"/>
          <p:cNvSpPr/>
          <p:nvPr/>
        </p:nvSpPr>
        <p:spPr>
          <a:xfrm>
            <a:off x="4073664" y="4400751"/>
            <a:ext cx="4572000" cy="1569660"/>
          </a:xfrm>
          <a:prstGeom prst="rect">
            <a:avLst/>
          </a:prstGeom>
        </p:spPr>
        <p:txBody>
          <a:bodyPr>
            <a:spAutoFit/>
          </a:bodyPr>
          <a:lstStyle/>
          <a:p>
            <a:pPr algn="ctr"/>
            <a:r>
              <a:rPr lang="es-CO" sz="3200" dirty="0" smtClean="0">
                <a:solidFill>
                  <a:srgbClr val="FF0000"/>
                </a:solidFill>
              </a:rPr>
              <a:t>Isaías </a:t>
            </a:r>
            <a:r>
              <a:rPr lang="es-CO" sz="3200" dirty="0">
                <a:solidFill>
                  <a:srgbClr val="FF0000"/>
                </a:solidFill>
              </a:rPr>
              <a:t>8:16.</a:t>
            </a:r>
            <a:r>
              <a:rPr lang="es-CO" sz="3200" dirty="0"/>
              <a:t> Ata el testimonio, </a:t>
            </a:r>
            <a:r>
              <a:rPr lang="es-CO" sz="3200" b="1" i="1" dirty="0"/>
              <a:t>sella la ley entre </a:t>
            </a:r>
            <a:r>
              <a:rPr lang="es-CO" sz="3200" b="1" i="1" dirty="0" smtClean="0"/>
              <a:t>mis discípulos.</a:t>
            </a:r>
            <a:endParaRPr lang="es-CO" sz="3200" i="1" dirty="0"/>
          </a:p>
        </p:txBody>
      </p:sp>
      <p:pic>
        <p:nvPicPr>
          <p:cNvPr id="6148" name="Picture 4" descr="http://t0.gstatic.com/images?q=tbn:ANd9GcRc0Rz_aF48x4DOhwfrk88hIK-XL70gz7ZHUzyXJgqw7qqtPf5sLQ"/>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628800"/>
            <a:ext cx="2377430" cy="257013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t0.gstatic.com/images?q=tbn:ANd9GcQqbD5rNZkJylcyRI2t4cVAZtUD9kQMY0SClSFV2AgIWi67psOIc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205" y="3528884"/>
            <a:ext cx="2995683" cy="2132364"/>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0" y="5805264"/>
            <a:ext cx="3966160" cy="707886"/>
          </a:xfrm>
          <a:prstGeom prst="rect">
            <a:avLst/>
          </a:prstGeom>
        </p:spPr>
        <p:txBody>
          <a:bodyPr wrap="square">
            <a:spAutoFit/>
          </a:bodyPr>
          <a:lstStyle/>
          <a:p>
            <a:pPr algn="ctr"/>
            <a:r>
              <a:rPr lang="es-CO" sz="2000" b="1" i="1" dirty="0" smtClean="0">
                <a:solidFill>
                  <a:srgbClr val="FF0000"/>
                </a:solidFill>
              </a:rPr>
              <a:t>La Biblia dice que el </a:t>
            </a:r>
            <a:r>
              <a:rPr lang="es-CO" sz="2000" b="1" i="1" dirty="0">
                <a:solidFill>
                  <a:srgbClr val="FF0000"/>
                </a:solidFill>
              </a:rPr>
              <a:t>sello de Dios se encuentra en su Santa Ley.</a:t>
            </a:r>
          </a:p>
        </p:txBody>
      </p:sp>
    </p:spTree>
    <p:extLst>
      <p:ext uri="{BB962C8B-B14F-4D97-AF65-F5344CB8AC3E}">
        <p14:creationId xmlns:p14="http://schemas.microsoft.com/office/powerpoint/2010/main" val="2715613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additive="base">
                                        <p:cTn id="17" dur="500" fill="hold"/>
                                        <p:tgtEl>
                                          <p:spTgt spid="6148"/>
                                        </p:tgtEl>
                                        <p:attrNameLst>
                                          <p:attrName>ppt_x</p:attrName>
                                        </p:attrNameLst>
                                      </p:cBhvr>
                                      <p:tavLst>
                                        <p:tav tm="0">
                                          <p:val>
                                            <p:strVal val="#ppt_x"/>
                                          </p:val>
                                        </p:tav>
                                        <p:tav tm="100000">
                                          <p:val>
                                            <p:strVal val="#ppt_x"/>
                                          </p:val>
                                        </p:tav>
                                      </p:tavLst>
                                    </p:anim>
                                    <p:anim calcmode="lin" valueType="num">
                                      <p:cBhvr additive="base">
                                        <p:cTn id="18"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nodeType="clickEffect">
                                  <p:stCondLst>
                                    <p:cond delay="0"/>
                                  </p:stCondLst>
                                  <p:childTnLst>
                                    <p:set>
                                      <p:cBhvr>
                                        <p:cTn id="40" dur="1" fill="hold">
                                          <p:stCondLst>
                                            <p:cond delay="0"/>
                                          </p:stCondLst>
                                        </p:cTn>
                                        <p:tgtEl>
                                          <p:spTgt spid="6150"/>
                                        </p:tgtEl>
                                        <p:attrNameLst>
                                          <p:attrName>style.visibility</p:attrName>
                                        </p:attrNameLst>
                                      </p:cBhvr>
                                      <p:to>
                                        <p:strVal val="visible"/>
                                      </p:to>
                                    </p:set>
                                    <p:animEffect transition="in" filter="wheel(1)">
                                      <p:cBhvr>
                                        <p:cTn id="41" dur="2000"/>
                                        <p:tgtEl>
                                          <p:spTgt spid="6150"/>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Vertical)">
                                      <p:cBhvr>
                                        <p:cTn id="4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5"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rot="21098791">
            <a:off x="457200" y="332657"/>
            <a:ext cx="8229600" cy="2160240"/>
          </a:xfrm>
        </p:spPr>
        <p:txBody>
          <a:bodyPr>
            <a:normAutofit/>
          </a:bodyPr>
          <a:lstStyle/>
          <a:p>
            <a:pPr marL="0" indent="0" algn="ctr">
              <a:buNone/>
            </a:pPr>
            <a:r>
              <a:rPr lang="es-CO" dirty="0"/>
              <a:t>Esta era la tarea de </a:t>
            </a:r>
            <a:r>
              <a:rPr lang="es-CO" dirty="0" smtClean="0"/>
              <a:t>Isaías (encomendada por Dios, como debe ser la de todo predicador de la Palabra de Dios hoy, «atar la Ley entre sus discípulos).</a:t>
            </a:r>
            <a:endParaRPr lang="es-CO" dirty="0"/>
          </a:p>
        </p:txBody>
      </p:sp>
      <p:pic>
        <p:nvPicPr>
          <p:cNvPr id="7170" name="Picture 2" descr="http://t2.gstatic.com/images?q=tbn:ANd9GcSp92j0Q6VSFjNDH8T07jIj8xOvi6_Es60xqZ80EoYsMK_GY4v_"/>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872" y="2852936"/>
            <a:ext cx="2476500" cy="184785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rot="21090800">
            <a:off x="248742" y="3030940"/>
            <a:ext cx="5079388" cy="3816429"/>
          </a:xfrm>
          <a:prstGeom prst="rect">
            <a:avLst/>
          </a:prstGeom>
        </p:spPr>
        <p:txBody>
          <a:bodyPr wrap="square">
            <a:spAutoFit/>
          </a:bodyPr>
          <a:lstStyle/>
          <a:p>
            <a:pPr algn="ctr"/>
            <a:r>
              <a:rPr lang="es-CO" sz="2800" dirty="0"/>
              <a:t>Algunos de los papiros arameos del siglo V a.C., provenientes de la colonia judía de Elefantina en Egipto, fueron hallados aún atados con hilo, y el nudo estaba sellado con arcilla, marcada con la impresión de un sello tallado (t. III, frente a la p. 96). </a:t>
            </a:r>
          </a:p>
          <a:p>
            <a:endParaRPr lang="es-CO" dirty="0"/>
          </a:p>
        </p:txBody>
      </p:sp>
      <p:pic>
        <p:nvPicPr>
          <p:cNvPr id="7172" name="Picture 4" descr="http://t0.gstatic.com/images?q=tbn:ANd9GcRCXVC7DH5n-Q9FfqvAMeOFPP7cpH2A6i3NLVqujtaihxHBezB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4872" y="4976594"/>
            <a:ext cx="2476500" cy="14603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3036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170"/>
                                        </p:tgtEl>
                                        <p:attrNameLst>
                                          <p:attrName>style.visibility</p:attrName>
                                        </p:attrNameLst>
                                      </p:cBhvr>
                                      <p:to>
                                        <p:strVal val="visible"/>
                                      </p:to>
                                    </p:set>
                                    <p:animEffect transition="in" filter="wipe(down)">
                                      <p:cBhvr>
                                        <p:cTn id="25" dur="580">
                                          <p:stCondLst>
                                            <p:cond delay="0"/>
                                          </p:stCondLst>
                                        </p:cTn>
                                        <p:tgtEl>
                                          <p:spTgt spid="7170"/>
                                        </p:tgtEl>
                                      </p:cBhvr>
                                    </p:animEffect>
                                    <p:anim calcmode="lin" valueType="num">
                                      <p:cBhvr>
                                        <p:cTn id="26" dur="1822" tmFilter="0,0; 0.14,0.36; 0.43,0.73; 0.71,0.91; 1.0,1.0">
                                          <p:stCondLst>
                                            <p:cond delay="0"/>
                                          </p:stCondLst>
                                        </p:cTn>
                                        <p:tgtEl>
                                          <p:spTgt spid="717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17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17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17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170"/>
                                        </p:tgtEl>
                                        <p:attrNameLst>
                                          <p:attrName>ppt_y</p:attrName>
                                        </p:attrNameLst>
                                      </p:cBhvr>
                                      <p:tavLst>
                                        <p:tav tm="0" fmla="#ppt_y-sin(pi*$)/81">
                                          <p:val>
                                            <p:fltVal val="0"/>
                                          </p:val>
                                        </p:tav>
                                        <p:tav tm="100000">
                                          <p:val>
                                            <p:fltVal val="1"/>
                                          </p:val>
                                        </p:tav>
                                      </p:tavLst>
                                    </p:anim>
                                    <p:animScale>
                                      <p:cBhvr>
                                        <p:cTn id="31" dur="26">
                                          <p:stCondLst>
                                            <p:cond delay="650"/>
                                          </p:stCondLst>
                                        </p:cTn>
                                        <p:tgtEl>
                                          <p:spTgt spid="7170"/>
                                        </p:tgtEl>
                                      </p:cBhvr>
                                      <p:to x="100000" y="60000"/>
                                    </p:animScale>
                                    <p:animScale>
                                      <p:cBhvr>
                                        <p:cTn id="32" dur="166" decel="50000">
                                          <p:stCondLst>
                                            <p:cond delay="676"/>
                                          </p:stCondLst>
                                        </p:cTn>
                                        <p:tgtEl>
                                          <p:spTgt spid="7170"/>
                                        </p:tgtEl>
                                      </p:cBhvr>
                                      <p:to x="100000" y="100000"/>
                                    </p:animScale>
                                    <p:animScale>
                                      <p:cBhvr>
                                        <p:cTn id="33" dur="26">
                                          <p:stCondLst>
                                            <p:cond delay="1312"/>
                                          </p:stCondLst>
                                        </p:cTn>
                                        <p:tgtEl>
                                          <p:spTgt spid="7170"/>
                                        </p:tgtEl>
                                      </p:cBhvr>
                                      <p:to x="100000" y="80000"/>
                                    </p:animScale>
                                    <p:animScale>
                                      <p:cBhvr>
                                        <p:cTn id="34" dur="166" decel="50000">
                                          <p:stCondLst>
                                            <p:cond delay="1338"/>
                                          </p:stCondLst>
                                        </p:cTn>
                                        <p:tgtEl>
                                          <p:spTgt spid="7170"/>
                                        </p:tgtEl>
                                      </p:cBhvr>
                                      <p:to x="100000" y="100000"/>
                                    </p:animScale>
                                    <p:animScale>
                                      <p:cBhvr>
                                        <p:cTn id="35" dur="26">
                                          <p:stCondLst>
                                            <p:cond delay="1642"/>
                                          </p:stCondLst>
                                        </p:cTn>
                                        <p:tgtEl>
                                          <p:spTgt spid="7170"/>
                                        </p:tgtEl>
                                      </p:cBhvr>
                                      <p:to x="100000" y="90000"/>
                                    </p:animScale>
                                    <p:animScale>
                                      <p:cBhvr>
                                        <p:cTn id="36" dur="166" decel="50000">
                                          <p:stCondLst>
                                            <p:cond delay="1668"/>
                                          </p:stCondLst>
                                        </p:cTn>
                                        <p:tgtEl>
                                          <p:spTgt spid="7170"/>
                                        </p:tgtEl>
                                      </p:cBhvr>
                                      <p:to x="100000" y="100000"/>
                                    </p:animScale>
                                    <p:animScale>
                                      <p:cBhvr>
                                        <p:cTn id="37" dur="26">
                                          <p:stCondLst>
                                            <p:cond delay="1808"/>
                                          </p:stCondLst>
                                        </p:cTn>
                                        <p:tgtEl>
                                          <p:spTgt spid="7170"/>
                                        </p:tgtEl>
                                      </p:cBhvr>
                                      <p:to x="100000" y="95000"/>
                                    </p:animScale>
                                    <p:animScale>
                                      <p:cBhvr>
                                        <p:cTn id="38" dur="166" decel="50000">
                                          <p:stCondLst>
                                            <p:cond delay="1834"/>
                                          </p:stCondLst>
                                        </p:cTn>
                                        <p:tgtEl>
                                          <p:spTgt spid="717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7172"/>
                                        </p:tgtEl>
                                        <p:attrNameLst>
                                          <p:attrName>style.visibility</p:attrName>
                                        </p:attrNameLst>
                                      </p:cBhvr>
                                      <p:to>
                                        <p:strVal val="visible"/>
                                      </p:to>
                                    </p:set>
                                    <p:animEffect transition="in" filter="wipe(down)">
                                      <p:cBhvr>
                                        <p:cTn id="43" dur="580">
                                          <p:stCondLst>
                                            <p:cond delay="0"/>
                                          </p:stCondLst>
                                        </p:cTn>
                                        <p:tgtEl>
                                          <p:spTgt spid="7172"/>
                                        </p:tgtEl>
                                      </p:cBhvr>
                                    </p:animEffect>
                                    <p:anim calcmode="lin" valueType="num">
                                      <p:cBhvr>
                                        <p:cTn id="44" dur="1822" tmFilter="0,0; 0.14,0.36; 0.43,0.73; 0.71,0.91; 1.0,1.0">
                                          <p:stCondLst>
                                            <p:cond delay="0"/>
                                          </p:stCondLst>
                                        </p:cTn>
                                        <p:tgtEl>
                                          <p:spTgt spid="7172"/>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172"/>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172"/>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172"/>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172"/>
                                        </p:tgtEl>
                                        <p:attrNameLst>
                                          <p:attrName>ppt_y</p:attrName>
                                        </p:attrNameLst>
                                      </p:cBhvr>
                                      <p:tavLst>
                                        <p:tav tm="0" fmla="#ppt_y-sin(pi*$)/81">
                                          <p:val>
                                            <p:fltVal val="0"/>
                                          </p:val>
                                        </p:tav>
                                        <p:tav tm="100000">
                                          <p:val>
                                            <p:fltVal val="1"/>
                                          </p:val>
                                        </p:tav>
                                      </p:tavLst>
                                    </p:anim>
                                    <p:animScale>
                                      <p:cBhvr>
                                        <p:cTn id="49" dur="26">
                                          <p:stCondLst>
                                            <p:cond delay="650"/>
                                          </p:stCondLst>
                                        </p:cTn>
                                        <p:tgtEl>
                                          <p:spTgt spid="7172"/>
                                        </p:tgtEl>
                                      </p:cBhvr>
                                      <p:to x="100000" y="60000"/>
                                    </p:animScale>
                                    <p:animScale>
                                      <p:cBhvr>
                                        <p:cTn id="50" dur="166" decel="50000">
                                          <p:stCondLst>
                                            <p:cond delay="676"/>
                                          </p:stCondLst>
                                        </p:cTn>
                                        <p:tgtEl>
                                          <p:spTgt spid="7172"/>
                                        </p:tgtEl>
                                      </p:cBhvr>
                                      <p:to x="100000" y="100000"/>
                                    </p:animScale>
                                    <p:animScale>
                                      <p:cBhvr>
                                        <p:cTn id="51" dur="26">
                                          <p:stCondLst>
                                            <p:cond delay="1312"/>
                                          </p:stCondLst>
                                        </p:cTn>
                                        <p:tgtEl>
                                          <p:spTgt spid="7172"/>
                                        </p:tgtEl>
                                      </p:cBhvr>
                                      <p:to x="100000" y="80000"/>
                                    </p:animScale>
                                    <p:animScale>
                                      <p:cBhvr>
                                        <p:cTn id="52" dur="166" decel="50000">
                                          <p:stCondLst>
                                            <p:cond delay="1338"/>
                                          </p:stCondLst>
                                        </p:cTn>
                                        <p:tgtEl>
                                          <p:spTgt spid="7172"/>
                                        </p:tgtEl>
                                      </p:cBhvr>
                                      <p:to x="100000" y="100000"/>
                                    </p:animScale>
                                    <p:animScale>
                                      <p:cBhvr>
                                        <p:cTn id="53" dur="26">
                                          <p:stCondLst>
                                            <p:cond delay="1642"/>
                                          </p:stCondLst>
                                        </p:cTn>
                                        <p:tgtEl>
                                          <p:spTgt spid="7172"/>
                                        </p:tgtEl>
                                      </p:cBhvr>
                                      <p:to x="100000" y="90000"/>
                                    </p:animScale>
                                    <p:animScale>
                                      <p:cBhvr>
                                        <p:cTn id="54" dur="166" decel="50000">
                                          <p:stCondLst>
                                            <p:cond delay="1668"/>
                                          </p:stCondLst>
                                        </p:cTn>
                                        <p:tgtEl>
                                          <p:spTgt spid="7172"/>
                                        </p:tgtEl>
                                      </p:cBhvr>
                                      <p:to x="100000" y="100000"/>
                                    </p:animScale>
                                    <p:animScale>
                                      <p:cBhvr>
                                        <p:cTn id="55" dur="26">
                                          <p:stCondLst>
                                            <p:cond delay="1808"/>
                                          </p:stCondLst>
                                        </p:cTn>
                                        <p:tgtEl>
                                          <p:spTgt spid="7172"/>
                                        </p:tgtEl>
                                      </p:cBhvr>
                                      <p:to x="100000" y="95000"/>
                                    </p:animScale>
                                    <p:animScale>
                                      <p:cBhvr>
                                        <p:cTn id="56" dur="166" decel="50000">
                                          <p:stCondLst>
                                            <p:cond delay="1834"/>
                                          </p:stCondLst>
                                        </p:cTn>
                                        <p:tgtEl>
                                          <p:spTgt spid="717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336704"/>
          </a:xfrm>
        </p:spPr>
        <p:txBody>
          <a:bodyPr>
            <a:normAutofit fontScale="92500" lnSpcReduction="20000"/>
          </a:bodyPr>
          <a:lstStyle/>
          <a:p>
            <a:pPr marL="0" indent="0" algn="ctr">
              <a:buNone/>
            </a:pPr>
            <a:r>
              <a:rPr lang="es-CO" dirty="0"/>
              <a:t>Esta era la forma de </a:t>
            </a:r>
            <a:r>
              <a:rPr lang="es-CO" sz="3500" dirty="0"/>
              <a:t>probar</a:t>
            </a:r>
            <a:r>
              <a:rPr lang="es-CO" dirty="0"/>
              <a:t> la autenticidad del contenido de un documento y de mantenerlo intacto. Así había de ocurrir con las palabras y la ley de Dios. </a:t>
            </a:r>
            <a:endParaRPr lang="es-CO" dirty="0" smtClean="0"/>
          </a:p>
          <a:p>
            <a:pPr marL="0" indent="0" algn="ctr">
              <a:buNone/>
            </a:pPr>
            <a:r>
              <a:rPr lang="es-CO" dirty="0" smtClean="0"/>
              <a:t>Isaías </a:t>
            </a:r>
            <a:r>
              <a:rPr lang="es-CO" dirty="0"/>
              <a:t>había presentado un mensaje de vital importancia para el pueblo: el mensaje divino de vida para la nación. </a:t>
            </a:r>
            <a:r>
              <a:rPr lang="es-CO" i="1" u="sng" dirty="0"/>
              <a:t>Ese mensaje debía ser cuidadosamente conservado</a:t>
            </a:r>
            <a:r>
              <a:rPr lang="es-CO" dirty="0"/>
              <a:t>. Dios había dado su santa ley a Israel, y la obediencia a esa ley significaba vida para toda la humanidad</a:t>
            </a:r>
            <a:r>
              <a:rPr lang="es-CO" dirty="0" smtClean="0"/>
              <a:t>.</a:t>
            </a:r>
          </a:p>
          <a:p>
            <a:pPr marL="0" indent="0" algn="ctr">
              <a:buNone/>
            </a:pPr>
            <a:r>
              <a:rPr lang="es-CO" dirty="0" smtClean="0"/>
              <a:t> </a:t>
            </a:r>
          </a:p>
          <a:p>
            <a:pPr marL="0" indent="0" algn="ctr">
              <a:buNone/>
            </a:pPr>
            <a:r>
              <a:rPr lang="es-CO" dirty="0" smtClean="0"/>
              <a:t>Era </a:t>
            </a:r>
            <a:r>
              <a:rPr lang="es-CO" dirty="0"/>
              <a:t>de vital importancia que la ley fuera guardada intacta a través de las edades, que ni una jota ni una tilde fuera alterada o invalidada por motivo alguno</a:t>
            </a:r>
            <a:r>
              <a:rPr lang="es-CO" dirty="0" smtClean="0"/>
              <a:t>.</a:t>
            </a:r>
          </a:p>
          <a:p>
            <a:pPr marL="0" indent="0" algn="ctr">
              <a:buNone/>
            </a:pPr>
            <a:r>
              <a:rPr lang="es-CO" dirty="0" smtClean="0"/>
              <a:t> </a:t>
            </a:r>
            <a:r>
              <a:rPr lang="es-CO" dirty="0" smtClean="0">
                <a:solidFill>
                  <a:srgbClr val="FF0000"/>
                </a:solidFill>
              </a:rPr>
              <a:t>Lea Mat.5:17-18</a:t>
            </a:r>
            <a:r>
              <a:rPr lang="es-CO" dirty="0">
                <a:solidFill>
                  <a:srgbClr val="FF0000"/>
                </a:solidFill>
              </a:rPr>
              <a:t>. </a:t>
            </a:r>
          </a:p>
        </p:txBody>
      </p:sp>
    </p:spTree>
    <p:extLst>
      <p:ext uri="{BB962C8B-B14F-4D97-AF65-F5344CB8AC3E}">
        <p14:creationId xmlns:p14="http://schemas.microsoft.com/office/powerpoint/2010/main" val="256875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80">
                                          <p:stCondLst>
                                            <p:cond delay="0"/>
                                          </p:stCondLst>
                                        </p:cTn>
                                        <p:tgtEl>
                                          <p:spTgt spid="3">
                                            <p:txEl>
                                              <p:pRg st="3" end="3"/>
                                            </p:txEl>
                                          </p:spTgt>
                                        </p:tgtEl>
                                      </p:cBhvr>
                                    </p:animEffect>
                                    <p:anim calcmode="lin" valueType="num">
                                      <p:cBhvr>
                                        <p:cTn id="2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3" end="3"/>
                                            </p:txEl>
                                          </p:spTgt>
                                        </p:tgtEl>
                                      </p:cBhvr>
                                      <p:to x="100000" y="60000"/>
                                    </p:animScale>
                                    <p:animScale>
                                      <p:cBhvr>
                                        <p:cTn id="28" dur="166" decel="50000">
                                          <p:stCondLst>
                                            <p:cond delay="676"/>
                                          </p:stCondLst>
                                        </p:cTn>
                                        <p:tgtEl>
                                          <p:spTgt spid="3">
                                            <p:txEl>
                                              <p:pRg st="3" end="3"/>
                                            </p:txEl>
                                          </p:spTgt>
                                        </p:tgtEl>
                                      </p:cBhvr>
                                      <p:to x="100000" y="100000"/>
                                    </p:animScale>
                                    <p:animScale>
                                      <p:cBhvr>
                                        <p:cTn id="29" dur="26">
                                          <p:stCondLst>
                                            <p:cond delay="1312"/>
                                          </p:stCondLst>
                                        </p:cTn>
                                        <p:tgtEl>
                                          <p:spTgt spid="3">
                                            <p:txEl>
                                              <p:pRg st="3" end="3"/>
                                            </p:txEl>
                                          </p:spTgt>
                                        </p:tgtEl>
                                      </p:cBhvr>
                                      <p:to x="100000" y="80000"/>
                                    </p:animScale>
                                    <p:animScale>
                                      <p:cBhvr>
                                        <p:cTn id="30" dur="166" decel="50000">
                                          <p:stCondLst>
                                            <p:cond delay="1338"/>
                                          </p:stCondLst>
                                        </p:cTn>
                                        <p:tgtEl>
                                          <p:spTgt spid="3">
                                            <p:txEl>
                                              <p:pRg st="3" end="3"/>
                                            </p:txEl>
                                          </p:spTgt>
                                        </p:tgtEl>
                                      </p:cBhvr>
                                      <p:to x="100000" y="100000"/>
                                    </p:animScale>
                                    <p:animScale>
                                      <p:cBhvr>
                                        <p:cTn id="31" dur="26">
                                          <p:stCondLst>
                                            <p:cond delay="1642"/>
                                          </p:stCondLst>
                                        </p:cTn>
                                        <p:tgtEl>
                                          <p:spTgt spid="3">
                                            <p:txEl>
                                              <p:pRg st="3" end="3"/>
                                            </p:txEl>
                                          </p:spTgt>
                                        </p:tgtEl>
                                      </p:cBhvr>
                                      <p:to x="100000" y="90000"/>
                                    </p:animScale>
                                    <p:animScale>
                                      <p:cBhvr>
                                        <p:cTn id="32" dur="166" decel="50000">
                                          <p:stCondLst>
                                            <p:cond delay="1668"/>
                                          </p:stCondLst>
                                        </p:cTn>
                                        <p:tgtEl>
                                          <p:spTgt spid="3">
                                            <p:txEl>
                                              <p:pRg st="3" end="3"/>
                                            </p:txEl>
                                          </p:spTgt>
                                        </p:tgtEl>
                                      </p:cBhvr>
                                      <p:to x="100000" y="100000"/>
                                    </p:animScale>
                                    <p:animScale>
                                      <p:cBhvr>
                                        <p:cTn id="33" dur="26">
                                          <p:stCondLst>
                                            <p:cond delay="1808"/>
                                          </p:stCondLst>
                                        </p:cTn>
                                        <p:tgtEl>
                                          <p:spTgt spid="3">
                                            <p:txEl>
                                              <p:pRg st="3" end="3"/>
                                            </p:txEl>
                                          </p:spTgt>
                                        </p:tgtEl>
                                      </p:cBhvr>
                                      <p:to x="100000" y="95000"/>
                                    </p:animScale>
                                    <p:animScale>
                                      <p:cBhvr>
                                        <p:cTn id="34" dur="166" decel="50000">
                                          <p:stCondLst>
                                            <p:cond delay="1834"/>
                                          </p:stCondLst>
                                        </p:cTn>
                                        <p:tgtEl>
                                          <p:spTgt spid="3">
                                            <p:txEl>
                                              <p:pRg st="3" end="3"/>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80">
                                          <p:stCondLst>
                                            <p:cond delay="0"/>
                                          </p:stCondLst>
                                        </p:cTn>
                                        <p:tgtEl>
                                          <p:spTgt spid="3">
                                            <p:txEl>
                                              <p:pRg st="4" end="4"/>
                                            </p:txEl>
                                          </p:spTgt>
                                        </p:tgtEl>
                                      </p:cBhvr>
                                    </p:animEffect>
                                    <p:anim calcmode="lin" valueType="num">
                                      <p:cBhvr>
                                        <p:cTn id="3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4" end="4"/>
                                            </p:txEl>
                                          </p:spTgt>
                                        </p:tgtEl>
                                      </p:cBhvr>
                                      <p:to x="100000" y="60000"/>
                                    </p:animScale>
                                    <p:animScale>
                                      <p:cBhvr>
                                        <p:cTn id="44" dur="166" decel="50000">
                                          <p:stCondLst>
                                            <p:cond delay="676"/>
                                          </p:stCondLst>
                                        </p:cTn>
                                        <p:tgtEl>
                                          <p:spTgt spid="3">
                                            <p:txEl>
                                              <p:pRg st="4" end="4"/>
                                            </p:txEl>
                                          </p:spTgt>
                                        </p:tgtEl>
                                      </p:cBhvr>
                                      <p:to x="100000" y="100000"/>
                                    </p:animScale>
                                    <p:animScale>
                                      <p:cBhvr>
                                        <p:cTn id="45" dur="26">
                                          <p:stCondLst>
                                            <p:cond delay="1312"/>
                                          </p:stCondLst>
                                        </p:cTn>
                                        <p:tgtEl>
                                          <p:spTgt spid="3">
                                            <p:txEl>
                                              <p:pRg st="4" end="4"/>
                                            </p:txEl>
                                          </p:spTgt>
                                        </p:tgtEl>
                                      </p:cBhvr>
                                      <p:to x="100000" y="80000"/>
                                    </p:animScale>
                                    <p:animScale>
                                      <p:cBhvr>
                                        <p:cTn id="46" dur="166" decel="50000">
                                          <p:stCondLst>
                                            <p:cond delay="1338"/>
                                          </p:stCondLst>
                                        </p:cTn>
                                        <p:tgtEl>
                                          <p:spTgt spid="3">
                                            <p:txEl>
                                              <p:pRg st="4" end="4"/>
                                            </p:txEl>
                                          </p:spTgt>
                                        </p:tgtEl>
                                      </p:cBhvr>
                                      <p:to x="100000" y="100000"/>
                                    </p:animScale>
                                    <p:animScale>
                                      <p:cBhvr>
                                        <p:cTn id="47" dur="26">
                                          <p:stCondLst>
                                            <p:cond delay="1642"/>
                                          </p:stCondLst>
                                        </p:cTn>
                                        <p:tgtEl>
                                          <p:spTgt spid="3">
                                            <p:txEl>
                                              <p:pRg st="4" end="4"/>
                                            </p:txEl>
                                          </p:spTgt>
                                        </p:tgtEl>
                                      </p:cBhvr>
                                      <p:to x="100000" y="90000"/>
                                    </p:animScale>
                                    <p:animScale>
                                      <p:cBhvr>
                                        <p:cTn id="48" dur="166" decel="50000">
                                          <p:stCondLst>
                                            <p:cond delay="1668"/>
                                          </p:stCondLst>
                                        </p:cTn>
                                        <p:tgtEl>
                                          <p:spTgt spid="3">
                                            <p:txEl>
                                              <p:pRg st="4" end="4"/>
                                            </p:txEl>
                                          </p:spTgt>
                                        </p:tgtEl>
                                      </p:cBhvr>
                                      <p:to x="100000" y="100000"/>
                                    </p:animScale>
                                    <p:animScale>
                                      <p:cBhvr>
                                        <p:cTn id="49" dur="26">
                                          <p:stCondLst>
                                            <p:cond delay="1808"/>
                                          </p:stCondLst>
                                        </p:cTn>
                                        <p:tgtEl>
                                          <p:spTgt spid="3">
                                            <p:txEl>
                                              <p:pRg st="4" end="4"/>
                                            </p:txEl>
                                          </p:spTgt>
                                        </p:tgtEl>
                                      </p:cBhvr>
                                      <p:to x="100000" y="95000"/>
                                    </p:animScale>
                                    <p:animScale>
                                      <p:cBhvr>
                                        <p:cTn id="5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864096"/>
          </a:xfrm>
        </p:spPr>
        <p:txBody>
          <a:bodyPr/>
          <a:lstStyle/>
          <a:p>
            <a:pPr marL="0" indent="0" algn="ctr">
              <a:buNone/>
            </a:pPr>
            <a:r>
              <a:rPr lang="es-CO" sz="3600" b="1" u="sng" dirty="0">
                <a:solidFill>
                  <a:srgbClr val="FF0000"/>
                </a:solidFill>
              </a:rPr>
              <a:t>¿</a:t>
            </a:r>
            <a:r>
              <a:rPr lang="es-CO" sz="3600" b="1" u="sng" dirty="0" smtClean="0">
                <a:solidFill>
                  <a:srgbClr val="FF0000"/>
                </a:solidFill>
              </a:rPr>
              <a:t>A quienes </a:t>
            </a:r>
            <a:r>
              <a:rPr lang="es-CO" sz="3600" b="1" u="sng" dirty="0">
                <a:solidFill>
                  <a:srgbClr val="FF0000"/>
                </a:solidFill>
              </a:rPr>
              <a:t>reconoce Dios como suyos</a:t>
            </a:r>
            <a:r>
              <a:rPr lang="es-CO" sz="3600" b="1" u="sng" dirty="0" smtClean="0">
                <a:solidFill>
                  <a:srgbClr val="FF0000"/>
                </a:solidFill>
              </a:rPr>
              <a:t>?</a:t>
            </a:r>
            <a:endParaRPr lang="es-CO" sz="3600" b="1" u="sng" dirty="0">
              <a:solidFill>
                <a:srgbClr val="FF0000"/>
              </a:solidFill>
            </a:endParaRPr>
          </a:p>
        </p:txBody>
      </p:sp>
      <p:sp>
        <p:nvSpPr>
          <p:cNvPr id="4" name="3 Rectángulo"/>
          <p:cNvSpPr/>
          <p:nvPr/>
        </p:nvSpPr>
        <p:spPr>
          <a:xfrm>
            <a:off x="467544" y="1484784"/>
            <a:ext cx="4392488" cy="5016758"/>
          </a:xfrm>
          <a:prstGeom prst="rect">
            <a:avLst/>
          </a:prstGeom>
        </p:spPr>
        <p:txBody>
          <a:bodyPr wrap="square">
            <a:spAutoFit/>
          </a:bodyPr>
          <a:lstStyle/>
          <a:p>
            <a:pPr algn="ctr"/>
            <a:r>
              <a:rPr lang="es-CO" sz="3200" dirty="0" smtClean="0">
                <a:solidFill>
                  <a:srgbClr val="FF0000"/>
                </a:solidFill>
              </a:rPr>
              <a:t>1Juan2:3,4</a:t>
            </a:r>
            <a:r>
              <a:rPr lang="es-CO" sz="3200" dirty="0" smtClean="0"/>
              <a:t>. Y </a:t>
            </a:r>
            <a:r>
              <a:rPr lang="es-CO" sz="3200" dirty="0"/>
              <a:t>en esto sabemos que nosotros le conocemos, </a:t>
            </a:r>
            <a:r>
              <a:rPr lang="es-CO" sz="3200" i="1" u="sng" dirty="0"/>
              <a:t>si guardamos sus mandamientos</a:t>
            </a:r>
            <a:r>
              <a:rPr lang="es-CO" sz="3200" dirty="0"/>
              <a:t>.  </a:t>
            </a:r>
            <a:r>
              <a:rPr lang="es-CO" sz="3200" b="1" baseline="30000" dirty="0" smtClean="0"/>
              <a:t>4 </a:t>
            </a:r>
            <a:r>
              <a:rPr lang="es-CO" sz="3200" dirty="0"/>
              <a:t>El que dice: Yo le conozco, y no guarda sus mandamientos, </a:t>
            </a:r>
            <a:r>
              <a:rPr lang="es-CO" sz="3200" i="1" u="sng" dirty="0"/>
              <a:t>el tal es mentiroso, y la verdad no está en </a:t>
            </a:r>
            <a:r>
              <a:rPr lang="es-CO" sz="3200" i="1" u="sng" dirty="0" smtClean="0"/>
              <a:t>él</a:t>
            </a:r>
            <a:r>
              <a:rPr lang="es-CO" sz="3200" dirty="0"/>
              <a:t>.</a:t>
            </a:r>
          </a:p>
        </p:txBody>
      </p:sp>
      <p:sp>
        <p:nvSpPr>
          <p:cNvPr id="2" name="AutoShape 2" descr="data:image/jpeg;base64,/9j/4AAQSkZJRgABAQAAAQABAAD/2wCEAAkGBhQSERUUExQVFBUVGBcZFxgYFxoYFBgXFxgYHBQYHBwaHSYeFxwlGRcUHy8gIycpLCwsFx4xNTAqNSYrLCkBCQoKDgwOGg8PGCkkHyQsKSwpLCwsLCksKSwsLCwsLCwsLCwsLCwpKSwsLCwsLCksLCwsLCwsLCwsKSwpLCksLP/AABEIAMIBAwMBIgACEQEDEQH/xAAcAAABBAMBAAAAAAAAAAAAAAAEAgMFBgABBwj/xABGEAACAQIEAggDBQYEBAUFAAABAhEAAwQSITEFQQYTIlFhcYGRBzKhIzNCscEUUmJyovCCktHhFUOy8ZPCw+LyFiQ0Y3P/xAAZAQACAwEAAAAAAAAAAAAAAAABAwACBAX/xAApEQACAgEDAwQCAwEBAAAAAAAAAQIRAxIhMQRBURMiMnFCgTOx8GEU/9oADAMBAAIRAxEAPwCXKVrJRGWk5K7goay1rLT+StEUbAM5aM4TizauA/hOjeX+29DhaUFqS3VMha79vmNjQTrS+B4nMvVndfl8u70/Wn79isPxdMuBAxRFq5TDrWW3q9WAdxdmRmHLegc1Slu5UfjLWU6bH+4qR8EE2ruUwdvyohbuU+HOo69iBGpA8zS8PiZ09jV3EBKXNdQaBvpTti/lMHY/SlX0qnDLEVcWmMutGXhQ7LT4gCcLenQ70WKiKPw2InQ71WUe5AkNTqNTFLt0loI3xHhwuCRow+vgarr2yDBEEVcENCcR4aLgkaMPr4Gr48mnZgaKxlpSWzy1qY4ZwosxzqdO8GPOp+1hVQQABRydQougqNlX4fwsuTmlQPDWpNeBIObGpK7cApKvWWfUTe6GKKAF4eqtMa/T/al3rgUUniGIymBUc90nc1Iwc92y3Au/czDXbnUNdWDFSxGlRt9YNa8VJ7FJg4rKcC1qtIonMbhwrHKdO6hZqQvrMigupI3/ALFZMWRvZjZQrdGprVKitRWgSailLWRWwKhB/DXyjBhuD/Yq1aOgZdiJ/wBageHcIZyCwhefefAVZcK1u32FEA/n61g6icb25LqLIbE2ooI1Y8dhVblHlVexNsoYNHHPURoxL1O3WBUzQBegeOcR6uw7TygeZ0FOcQHPHwmJxeNdVGZxJ1Yi2luezr3QR5n1q72egPEEUPbvWixElCWGp81gnxNG9AcCHQ3IE3HCk8zbQH/W6K6JWDNnlGbURygtKOfpdxNu3/8AcYdlYaErDIfEFZHpWsJ0ktschkHlP5V0Aigcfweze+8tI/iVGb33HvQj1XaSBpKs2IRtmB9daauLUjxHoNauDss9s/5h9dfrVax3QjHW56i8HHdmg+z9n+qtMOoh5KuDDiK0NKrVzG8Ssfe4UuBzyMPqmZaHTp9Bi5YZfJwfo0VpWWL7lKZe7OIkeNO2ySYFU7C9OMMxEs9s/wASGPdcwq79GcVaugulxLmn4WBjzjb1pWSairRZIMs8PfwFSNjDhRtrTopLmsLyORahN4j1oG5eGo50UxobEYedRoaKigpkffXvoZmIp65c115UJduTtWqMb5LDV+/NIApYtUrq6vSXAREULjrelSGWm8RhyRQT3A+CErKdKVlabElmtWJmaUbEUrDMYp5k0rJQ4iMdh8p8D/ZodBUvjbJcADcVnCsCesgqNQdeVNjlqO4uUSNtWWYwoJPgJqX4RwohwbgIjkRU7bw62lhBH6+J76g8ViTn32pDzyyWohUCeukAcqruOxUsYO1LuY80BeBJ86Vjx09xiRZsDjOttzzGh8/96juIWpp/h+FFnXcn5u6nMeFIoxaUtilFeuYZhymqJ8R+IFBbtCcxOcjnA+X6/lXRkSTXLJOP43pqi3NO7JZJC+7CP8QpzytIGjfY610M4Z1Ni2h/BbVT/Odbn1AP+I1ZaD4Zbi2PHX0Py/0hadxWKFtczTGkwJ9Y5+mvnXLbt2OnybsX1cZlMg/36UphQSYWy8smXtCMyGJ27ueg1396S2FdRCXTM/jGYRG2kd/0FSipVOM4PiFk3Xw+Ylrt51UObiBOrRMOgR9ibpe8xA/CRMESb/8AUly3Zxd66oIsXGS0kG3duQQluZJANx/lhRoynWanP2i4IzIDvJQzETyOp0HudqYbHLcIVwVAzFlddCACO4rG51jYVYAPjuldizdNp82ZUVmKjMozXbVoCdCTmvWidNFYHwo7B4+ziBNtluiJmCVIzOm5EHtI/tOxBoS5wXB3gQbdlhkKELC9hnDFSFI0LopjvWj+HcLt2FKWlyqXdyP4nYsx9zoOQAA2obEI7H9FcJcnPhrJ8erUN7qAfrVM4x8Pbdtuswdx8PcGo7TMk+c519z5V0i8dKr/ABB9adjbJRW+j/xAu2Low3ERlY/Je0C+BJHZK/xCI58yLyMYrrmRgynYqQyn1GlVniHRa3jrYt3JEMGVljOsHtQSD8wkex5CpzgvRnD4Zctm0q95MszeZbU1aelO0CglXp2aIGGX90ewpRw4qvqrwSiMxeEDjxqIvIFJFWO5hTy1+n9/SofiNgc5VuU6A+E7H0NOhkV8kQHhDM0T1FC2NKIW9TZMsbNikm3SxdmtzVNRCNu4CSTWVIVlM1srQ+Ep7NprSU1rTJViMSxp/h97K9Nm1T9m3VZJNUElr2q6VX8VhCDm96msO8CKHxSydBWaK0siZDoJMVL4WyiDUCe80E2GI5Ul7vfTOQsziWJn5abw14kQeVJiaetJV1SVEAukmMGGwl69Oqocv8x0T+oiqL8JOFSbt3mxW0h58s5+qN/gNWH4m4K9cwY6sSqMWuDnCqcp8QDr6Cpj4ecG6nD2lIgqmZv53n6ibo9qRldR+y0Ob8FwVe6ofE4shmK3jb3GW4kIPmVSDHNwD5Gpa8SFMCTyExr58qry4oquU3Co2yYpZB8M/wCKZXvifSsqKC7tk5ftMOGG+ew2vKGyqAZiCN9uWkoXEIDlW9ctxIC3BoYnWW5ZmjWJyxyrYsiQ3UgkkMXsvoNyukzqpB0Gs+4r44kZRfUiYK30KkGMwE6TABMnw9bJBD8LibrCQbd0aRlOUnXnOg0k/SNNUi+VZnuW7kOMpAGdVCgD8O4ae7SDypjIYDGwGI0JtMJIKkMco0OpMCf93LN1EBh71vQdlwWCjRiANucc+6oQLBwzFl+zmIYfKYBE66cwJpdrhtqOwdCCOy5iCCDsY5798UPeuF1BV7F3fRiF0YiBIJjtLH/xpD4aJZsKAxO9sgmDOY6R/Z5VCBnU9WpGZm1J7RkjwmoLEGWrHxSqTkvOsA/ZXtIOgGpEgSyxrqSdSNKTYzGMwAbmAZE0/GQmOF24BNSNuhsJbhB40NjscubILj22DLqqFpLbLsRrI9YpcnbAS0VsCoVOKGYW/auMC0qwyEgCdxpIAJnbTzogcVcH7SywTUi4hDpGpk81GUb61QhBcc6aXcPiGQWM6h0RB2g7s62srBtVAa5dW2qhSSbdwz2SBYDxNMy23OW4y5ykFoWYzMQsKs6AtlkgjcEDdrH2rwhWV+cbkEQdjqCNOWmlQvGOi9vHG71ge2cvVB1bRhkuhWylROUYi6NDBzmZKiJsQlRgbF1Q6ZSDs1thlO+2WVOoPtQj8Gj5X9x+o/0qO4b0Pe1jP2jrQR2iQFKsS5vs6xqFt57+aJP3NoakFqs7CrKTXDCQjcPcfhnyI/WDQ1y4FMNKn+JSo9yIqxxWVf1WQrq3lP4h7isqdawpOqqfQVlT1WQj9q3aeTSc01uxvW2yoUi08lIVaItpS5SALRKcsjWguK8YtYdM11o5AAS7HuA51R+JfGVLLf8A4rx/HdRW/wAoDR6ms0poKTZ0i7ZBqIxuF7qjegvxDt8SNxRba01sBoJzAqdJmBrMaeNWTEW6kWHgiFw2lP2MPT4t09bWKtqYWM4zBLcQo3ysIPLTmJG007wqxlSTuTPtoPeJ/wAVaxDwum50HmdB9SKNRYAA5ae1JyO3RFtH7AuMLmSDaa4u5ytDCIykd5k9/LyqKGK1hbxXYdXfUnUgKBm3JO+h3Pialsdw5LhDEsrrsysVYbxtodSdwdzQb4O8ogXBcgQBcUd5klhJJiF5czVEACvqCc3UscykF7LDKRMLpOsKo8pIpr9pXNla9IVoZb1uSQWjRtBHZMHzJpd7DBVk2LluZzGy2YiMpnQcyI25H0bxOLyiP2m3KDtLiFGpLb6RHzZSQCPKrhNLhC2UrYECBmsXQnKSAvdmMiY5U+b4QAdbftTP3ql5JbKAZkA9mR/NM6mtDh8Fm/Z9PwPYaGKsTyJEMAZPLXTwV+0hMs3sRakgxdQsCJjKTBgkd+xIO9Ahixc3/ZLp01jIY7Ujn3kjzPfNbv4UD/lXVUGAbN3SFA1yggKOz5yfE0k3Q6wbmFvZpBLAW2J0B1HMAnuMxWsXYygnqbiE9rNZeRJBOozQdSRtB09CgEPjsaXDKHF0Ek9VdDJdXMJCq06xFzWTHpR/DcOAAoGgAA9NqjsRcN25lLJeVGBJaFu2yAYBUeIG/efKp/hVnUVoW0QkuqwAKdC/35GR9RNIinFFZ2A09kEEEAgzOm87+8n3oC7wZB92z2j/APrYhdTJ7O3M+U6bCJKgMXxNbbZXlVI0c/JPNSeR591VIReJwFwHMyW7xU5gyfZXJ07pGsAHXbupnDYvKwCYhhpravglh2ZAzzKkKDMzsSe+pTiDubbdSZcEbZTBDDMDm0nLOhjzG4d6oMoDgExrpzIho7pBI9aIQO1xV1QNdtwJguhzpEDt6bKSdBJNPYfjNl5y3E0JBkxEb70wOBqplGuW9SYVuzBILCDyJHIj8qQnD7+hc2bugzZrcNGhIkaRO2ndUIS9ZFQ2A4aVuCbGTLmystzsweWSTvpz3E91TYqEBrmIVTBIB86yuR9N+JXTj7+RyFVgsTzRVVvqprKpqNK6eTVnSkXSn7IrGECt2mro3ZkCrSzRirFD4eiqTJgOKdNulmXE4gEyy3Sg/hVRCAeEjXzrmvELxuXCS3za1bPi/wAPy8VuBY7arc9WGvuQap2CwZe4VLqpUaBjHty03is1VuOtypI7RwW5a4auF6kFjcCF9fmzaOxMGRBMafh5V043AwkEEHUEbEcj5VxXB9NLdzCKLkBrKR/EQi6QfHaukfDy47YC21yczFyZJI3jSQNNJ00ktQwy3oZmitKkT8U1cUmQpANOFqbdolu4U+6M9WBcJFxrhFwzlZyI0gA9kefaT1Q1OE1H8IsmGY7kwfQkt/Wzj0FHXXy8xJnKCQJI5e8e9Ibt2Xyc0uxC4sOSrXFe26qftLRlRvoQdgd9SdxNbtY5ixK3rVxBuD2HH7o5DUxqfDTkX146qaX1ey0akqTb8YZZET3xVZ490iW3duh1Ado6lmXNlA0le4lgCf5V0PISmo8khBz2RZBxYjR7TAyQQn2hEBTmIXUAyf8AKe8CnFx1m4cpZCYBhtDlYA7MBpDD31qodEsK92+7Z22lnB7UlgQDI1zBTPdy+TWyYxXtW/tWs3VLKs3Rk7JBzSdQSSF/vaQlqVhnHQ6M4ZwYMGNy0LZkquQlexkCr8rlTCmARERpFGHhbggriLujAwxDAjTMp010mO4xUfbw2Ua4U6FWHVMCjZScsrPjO2vpSUxSooHXYi1v98uaNE7xoJ1k/wAW2lXFht3h12NTYu8zntZZMRMqTroOXKPGorFWer+a1dthZhrNzMgAMwVJ01Pdt5UfZ4hcP3d21d5gMCjwDEbc4OpG8+FMY7jORYvI1okxPzJMA/MNBvGsbGrRRCHwyksSSrz8twCGYEkwwjkef9my8Mt6TUHZEtI1B9qsWDSF86fPZUQJWnM1IQUo1mZBNjEq6hkYMDsR/elJua+tDYjhNts3ZyFtyhysY8qFNi8gAS4Lna162c0GNisaiCdtZ5RrCDGItYcXgPu7p1EZlDFtJ/cYyRvrMU51GIQdl1u7/OMrbLl+WByeZ3zDaKYa/a60PdtPbcRDkHKQCcoLLo0STroNfOpe3dDAFTIO1QIsClUkGtF6hBU1huACTsNT5Df6UyblRnSbHdXhL7T/AMth6t2R9WqESt0cH4tj3e/ccH5nZj5ky31JrKVayES25kn1M1lIpnW0nfyulatrFbzVgNdBSOOGYe5FEq861HB6Ito7qwQ5TBAYiQrEaGOcGDFCS7gPOvTrif7RxS4/IXWQjeFtdj8lmo7odhBd4jbDIHUzmUiRlymZ8p+lT3S/oLisNiLh6u7dQMzm8qyHzHNnOXbuI5R6nXw16OYl8T1ttIUNDFpUajQSRHOs0k6dDo1asY4r0Vspfyi+thWzZmuZiigCR8oLGSI2O9dL+Gpw2Etsn/ErF83SCqZsgUqIMBzIJBXQgTA3qI4n8PWNy5dxFxMhb5bcs4EbHTQ6NtNVZsEtp7lxYhXRlEaZCWDLGu6x9aMMc9Otrg0aYTnpT5O38U4iliy95z2LaljHcO7vqq8H6bftzOLdspbtqM2aMzOSWCaGIi2y+Jcct+f3eLFBewzM3UksmUGFzKZU93KD36VePhxwXqMLbdirdY/WHXUiRkGukg27ZifxN62clKLSW4J4Hhkm3sdKwNjIgXcgQT3n8R9TJqO4yquwUpbuKgkjPluox1UiNQDCiOcjupd3iw0UHIW0Bbef3QBInzPvUB/xO2XzG+xbbVf1IPdQjjkzJy7JIB1bLbe51cRDw3OTuJ5xry0qk8QwtzFYpxbtlhaBljLZRmMkCe0SRyj01NSXEcaWuOysdIEgkTpr+lb6NgA3mNu64hFm3uCc47xyYjnvTp9NH025f8LQyOD9pJcOwduwFS1evWpyEh7XZdmy9omNJkCJgRHKjeta6FDNYvDOjKVuNbOsmCsiSAflMyDBBrMPxBZhL9xcxIyXkJGYKIEnYapsTJnmTSlwzOhGTD3lMQLZySDIdpBjNonsddBWdKtgNtu2HpxO5ID2LinSSCrLzkyD4Hx2760nHrX4mKGQCHBUgmY35aETtIqP6kKWlMTbOnyMzKWaM0DwJPdovLQUl8aARGJQgqOzdt6wCwzE7k5gRr4+pASV7DWLy/LbceEcvEa1XeK8Na2D1FwqIjI/btwMxgTqu8bnQDSn8RgsqseotudD9g2RhoCjASIPaaIGuh56RjYsm4Artl26u6CLogTmBOreM/SKbj5ISPD7Q0AEeHdVlVYAFQ3CrckVNTRyPcgtVrZoNeL285RiUaSBmEBvFTsfzpy1j7b/ACOrzJ7LA6AwTA5TSSDePxfVqWIYgbhRJjnpzjembeNS4so6sDMEGaJe5Ubj8FZYFnUCPxCQwkjYrrqY86gRvgxvjML/ACCweyZmZ1U6gRzUHUU5f4PadswBVojMhKmIiNNIjwpjJcjNZui4rCVDiVg6yGXU6bTpBonCXnI+0QIwMQGzA7ag+OtEgrDWHQwbhuLGmaM0z3jcRG9PG5SGeawCoQ2zVUPidjMuCK83YD0E/rlq45ar/GOCLi8VZtP93bRrrj96WCovupP+HxoPgZjpStnELloknw0/y6fpWV6KPArI2toPQVlD0l5NX/qXgapYFaU1s06zFQuxbzuF2nc+HOpW5jFQqiwJmB5DWo/AfjY8hA9f+1RXH72Q2bhMBbqZj3Ass0V7nRVoluF4xjnRt1YwfAzHt+tBcUv5LeHk6m8nrmuCZ9DTGE4qpNt9e2vajaQIafWo7pDxIM1qDIW4PLemQjcqAB8ZxpU3IOhP1kHT2PvVH6QLlPVjeQD4sTEekx5zVzxFztNcba2Mw7sx0QekE+grn2JvTeDNqEzOf8IzfnA9aHUzSSgv2dHosezm/wBEXxDEZr90jncY/VqvHDOKMvDreSTkJzRuoLNHkPGue2kMgnc6+5q6dEb7WWtsSQh38mn6a1TokpSbfgnWN6F9kjwjiT3MRaBY/OhPdCtnc+iqTRmFxGfM/exPoTpTPEcXaVnWwCXuyHusZy2yQSibBQf0oXDYe5cYWrILE6QPzPcPGujOairOYrbJUuWIS0MzE/U1ZcFwxsPaCul8GWPWWXDAkiMxECOUAz7TTvDei7WEIAtXSyjMHB1MiRm1hY023MmdBW/2QoI6m9aJhQ1hlZIOw1Jy7CZEajxrl5Mrn9DKFLiy0qMSrknsLdtEapDHM2Xw8ORp0YMMucYe1cmCWtOFEwubzEyOegGmtP27F24ikOlyJBF21rIJ5gyNMpiNYBnWhv8AhhGrYVZBzA2bpXtTJ7J5zOp5E8plYDTstsfNibEqTLAui+A3AICzHcT6KTGlo6u/au7qVuKF7RzHNAAPcI5gzSM4Ux1uJtSR94hcDQkiYhZ3OumX0C7GJa5rnw98AgrsHHa15aQAwHvNEgDjUynNcsvbI2uWmzKFUaTr8uULoNd/UHD3zcZnFxbiE9kgQwnUgnu20iiMe5RTpdwxAiR27IA7W0+fdudTTeAUwC2XMdWy/KT3j0itGNdwlh4Tb51IChsAITzreMxotLmKswkCFAJ15xIn01pUnuALO1R2K4XaaZRQTuV7LGIjVYMjKsd0Clrxmyy5hcWJyydO0dhrGvOlG6CJBBHgZFLCRzYB0jq7xVQACrr1ggbmZBB31mh+vLqwvW81sgtnttmUqO0uitnnQREzHKYqSYzUbf4fbzZUZrTkMwySAdRLEbGDy0+byqwR/CY62QFR5ygAAmHhdBodTtvRUTQdrhmb77JdPJsmU+Mwddh/ppNLPCmDMyXri5iTBOdZOp0aefLu2qADIrYFCnrky/Jc2DaZTqxEiNAApTv+VqPioQSq1ScRxwJxhlJIAtqngDAbX1Jq+KtcQ4rxqMdeu75rp9lJI+hHtVG6aNPTw1N/R2IYisql4bp/ayjQ7dxrKdqXknoT8FxJpkvv4U5cNM4dczheROp7lGpPsDQQqg62ItqObksfLZfyqM6V2A2HKc2ke4Mmn34uHdhaUtl7Pcqgba89IpTpnBLd1XUWnqYs5/wTi04fDqNXBuq4/dyM5I9qzGXz1m/cR3VHcKw3U8SvW2PZXrmAnm6f+4+1SGHsZrw5iZ9F/wB4reqitX7JFanQVx+5FoIPmbtN5mIHtFUvpHbFi0E/5l3RvBQZI9ws1d79wZi3dt51znjWIN7F+CwP1NcrJ3Z2ktMFFAwWWA7gZ9BVvxfFUt2VIW46AABlttkMCPmYAb1VFMdY3cG/Kuo/CnFk4W5bJ0S5IHg6KfzDH1NLwS0sT1cbhaOeXOlRMg2iq94Mn6x+tWPo38Uxh1yC3Yy85DW3J8WkhvY1fuJdGsLdnPYtGeYQK3iZWDNVXiHwswrT1b3bZ8w4+on61onpm+WjBCTSpxTLBgfipYcdpHXxUrcX3kH6VYsB0ow12Mt5JPJuw3s8fSuMY/4SYhDNlluDvGa0/wCo/qrrPRboqmHsItwdZcCjMz9rX1/valPG1wyNwf4tfuyyJcB2IPkZpZqKxVxF+VV08BTFvHxsSPCZH1q6wyasTsTRFBYvh1tiGa2pI1BgZgQZGu+9V3H/ABBNi91dzDOw3D22BJHPskD2zUVh+nmEu6db1bc1ujq2Hqez9aXdOmX9OXNAXE8EUXLZcrBOjS6wY01Og0033PfW8HbojHXAxkEEHYjY+XfTvDbMsK1raJUmLSQoFQuLxQLMxu4pACV7KQk7ADSTqCcw37+VTxFBjBuqkC/cmQcxCmANwBAGvfWYhG3Mar5pvWrgbPlS6ir+IBtxJAGZeXKZ3oQ2uz909oJMdRc0aSgIAHLY6kEBKLvWb8hmFm7BmCuRpEQQ0GDod+8aiKBV0AAC38PnKkFczJmZZgiI0mIOhPlpAhFjGsxGS7bcMQcrKVuBSxDQAe0RDCCPwmlWsSquXu22tvCqTqykE9nVdDqu8aeR103DWYMrGzfEsv7l3NALKDsCd/UGm0+yknrsOJDFTle3uoIESdhy27+8kJfDYlHnIwaN4MxT+aq/h8OtwjMti6CDBt6OATAME67mddCD4Cn+tKic921JiLiBwDqTB3jxmNR5VAE3S7a1GtibuYgC066aK8OJUETm5EliPAc+Uui0GQG4nieqs3Ln7iO3qqkj6ivOt1pPmSf6iB9AK7h8Q8Z1eAu6wXyoPUgn+lWrh10R6AD2Gv1mkzOj0cdmxv8AaCOdZRmF4O1xQw5z9CR+lZQpmpzO4u1EcJcK5Y7BTJ7hpTv7PbHP60m2ij5O0CQT3Quv5n6VqSfc5EpKqHhYQglbZQEz8+UmeeXYVUuPcWfCuFOZ0eY/fU+f4h51aMVdeDlE+Zgf6muc8bd710lmkLMmNABvEU2L5bYpIhcNgnv8RuOphFVOsuN8qlgYH8THWAPpU9i8Wltcq6Dx1dz3n/TYVTcJxm4r3AGyI5knc6Tl05nWPWrLwXhuaL1wNlOqBvmf+I9y93fS3mlNaTsYemjjWqXIniWJNvDtcfTTQfkPMmKpvBsOSHuNqY/qbf6A+9S/TXiWdhaB0Blv0pjq+qw6rsWGc+bbf0hfekPd/Roq5IiL7/Zt/E39/lXQ/hS8C+PC0f8ArB/IVzfFmcgHia6L8IsSP2pkIBzWpE96MT/0lj6UuL9yEdRvGX6OiWbJc+FH28Ao1OsUYtqm8QhiAKfq7I5DdjL4sDahm4mNRQ+ItP8AumguoffKfatEYRKj1y7NMNSkWZ7xyrZt03VTohEcb4JbxVvq7oMSCCphgRzBgxVF6Q8BxOCTrLN58RZBhrdxc5UHnGsjxEEaeddNKa026zyoOpdgptcHKeA9LxnAQ9Q5MZCZw7n90zrbJ7z712TotiBeti4ARIIKn5lYEh1PiCCK518ROgiXMMcRh0i9b1dUH3iT2jlH4lGum4Db6VVOFcee/hlw4xJRhq1pj1a3GhVBzzFw5VXstGswDJNZpulsXvXtLnyehuuBMAifMTSLrVwHDcMh8txerbyg+hqVt47E4cfY4q4I/CWzJ/leQPasnrrhjHhZ2EqaXat1zDA/EjGJ95atXh3ibbe6kr/TVj4f8VcK2l63dsH+XrE917X9NXWWL4ZV4prsWXG4BHEEc5BGhDRGbTc7anuFCXcLdE5Lp1gZXAZe5jr4cttO8k0rD9I8Le+6xFpyeWcK/wDlaG+lOuT401NMXXkDNlyQbllCRpmRirZTKmABOiH6aeByYFwAEusAJnMFeQTqJb1A7gYinLS0WhqNgI27gXMl7Vq6QezByNDTmkkchlHjUvh2lRKlTGoJkg908/OtrShVWyHP/i7iPsrFv95y3tAH0Z65PeaWPjV8+KeNzYwKP+XbA9SCf/UWqBlkxzOg9dBSZcnX6ZVjQ3jOkT2W6tdlVPdkVm+pNZULxXEhr90jYu8fy5jl+kVlb1SVHInkk5N2ejXvVK8IxFsWxbZlVrhJAYwWI2Cj8WgmKp/G7lzUJcFsBSZyywIBI1mAJjWJ1qpcOxVwMDebOTp2+0jEkLlObmCw8pBFTqeo0+xofjwa1aZ0vpOzLbZkae+DyqjcbdhhnI0nKp/xGI9g3tRPDOOHEWre7FpBPNiHKr6mAfWjPiCn7PgrdmAWuPncjYZFIAHeJb8zzpeX2qidOtWRIrHRV8KjzdQtcnsl+1bG0dkDffUz6VZ+kPFhbtNcY9o7d5PKqPwi1mYGNt52pfSPi4v3tD9mn1P/AH09KzwyaYs684e5MA4Zgzfvrm1k5n/lGrf6eoo7jWIzOakeD4PqrLXm0a4BHgm499D5RUHiWlvXWh8Yb9xkF3Gcfhstm2/Muw9Aqz9TUz0FxRt4200wcwX0bs+3apjpPhersWhzW4wPmyBj9ahMHx0Wrg38W5KeR8Yozi4y2XCRijkjKMtT5bPSRuXQNpph8c3MVI4d8yKxG4B9xP60PeZQ21aoST7HJYIMe3cfrW/+JnuFOjiKg86TftK+o0NMuuYkoAZ9SRzpEmibmGA2NDZoq6qXBDTA0mlk0pVoVRBeEuEHaqz0k+HGExjM5U2rh3e3AzHvZflY+OhPM1ZFuhTrWC73VmknqsYlaObXPhhi7QFuziw1kkZlcshiR8oAcLtusGoXjHw5x9nVWOIXlkclh5q6gnzE+ldjN6tG5NT7QNNcHAbt7E2I6y06DxQj6g5fpW148G3J9gf1/Su+sARrUXiuimFvfPh7Rn+AA+6xVHjxvmIxZcke5yTArZuGGdB4E5fo1dC6O9FbpQGzea2DzFx8gHgqtBPnpROI+DeDfVRcs+CXDB9GBirvgcAtm2LaAKqjQClehG7Tf0WeeTVNIibWAxdoff2747ntZWPk1tvzBqHu/E+1ZutaxFm4jIYYoQ6+BE5TBHhVj4kxEQapPTXhYuWTcylrqZcsbsCwGUnu7U+EVo9GTjcRcXFv3FrwHxBwF3bEopPK5Ns+7gD61YLV5XGZGVx3qQy+40rzHiMTbDFXVldSQwI1BG4OUn8qYQrP2dyJ3g7+Y3NIakvkizxx/Flp6XcQF3F4i4plTcIU96hjlI8MqJUPhHyuG5JL/wDhqX/8tZhsQHBVjDcjyJ5f9t6RjSUs3idxaIH+NlTTv0dqolbR01JLE2uyKpasEgGt1OcHtE2V0H4u/wDeNZXQOEdcx1ssdQSiguxiQcolFjUmWynb8BHOqB0rwl7DsEOvWJJY886qXTuBV8+u8Za61atRRKYJXHaAYdxAI+tN9OF65qx7ySrSnRR/hTw8vlYjsWTPgWI7I95b08am/ivC2LN39y5l8YdSfoUHvVtsW1RQqKFUcgAB9K5t8YMY2a1b/DkLepeJ9l+tZ+olquQzpU4zTXa/6KRd4yX7Kbd+35VI9GODDEXgrfdJ27p/hHLzYwvqTyqu4NWZgltS7sQFUCSSeQrpK4UYHDCzIN65DXiNpjsoD+6s+pk86yQhqdvg6fqOe3f+gHpJxCSQNJJ0HLuHoIqD4XY6y9bH7zgeg1b6A01jbxd8oo3ggjEpGymB5ka/pVv5Mlf7Yvnn6eKkG9McOz2iVUtGIcnKCYAVxJjYbVGdB+hLYu+pdSLKHM7EQD3IO8k+wk10zoM8XLhHMXD/AJrgNWi9c11p+WN5DkRyVGqC3xQywNOVR126a31lINPglFGfkailG6RtWyaaIqzknyGhRemr1Lmk3Fq0ZJgYz1lO27mmtDOYrRloA1J2HnV5KwoJu3BRGCLN8ttWHfl096NwnDktjWGbmTr5gdwpxr8CAAB3DQVkcr2iWBblwqYNpR6CtC8eSp/lFOLfM661vIrHQxVXa7EQyLzTpl1/hH+lF27DbkrP8ordu2BTjPVdbDQ3evMu5B9KHPENDJ2pvF3JmgCtNhBNblRV69mNICE7cq0Fp1TppV2/BCLxfRjC4qResoWPPZvMEa1WeK/CXCtPVtdtHzDr7MJ+oq6uvOimWYJ7qqwqu5yHEfCLEKfsb6EfxB0P0zCo7FdAuJR1RTrFJmRct5ZEwZYhuexH6V3HIO6sZaFdyXtSObcN+EoFpetvOHjtBACg10AJIJgRrFZXTZrKO/krS8AFzc0Rhtq1WU38AhU1zT4sD7Wz/wDyb/rNbrKx5vgzV0v8iIH4XKP25jGotXIPMdg7d1SPHWJuNPfWVlVh8Wb8Hy/3lldwY+0qT4F98vmf+pq1WVTpvnL6ZTrfivs6B0TPaf8Ak/8AMtWNzWVlaY/I5TNLWjWVlOlwVXImsXatVlKLoSa1c2rKyrR5Ks0igtqKP4cgBaAB8v5VusqZe4EFXqFv1lZVMfBaQ2lKWsrKu+CoSu1arKysowjsQdTTS1lZWtcFDRGtKrKyqkGzRCfKvr+dZWUWFCzyrGrKyoAWDWVlZUI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4.bp.blogspot.com/_Xs84hm3Z2Lc/TSM17BGqQVI/AAAAAAAAAIA/MeOLvRdBH70/s1600/900193001_ac20e112fd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1640" y="1628800"/>
            <a:ext cx="3810000"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eltuboadventista.com/mobile/files/photos/1325967399ecc911_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1640" y="3993163"/>
            <a:ext cx="2094656" cy="250838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7236296" y="4005277"/>
            <a:ext cx="1907704" cy="2308324"/>
          </a:xfrm>
          <a:prstGeom prst="rect">
            <a:avLst/>
          </a:prstGeom>
        </p:spPr>
        <p:txBody>
          <a:bodyPr wrap="square">
            <a:spAutoFit/>
          </a:bodyPr>
          <a:lstStyle/>
          <a:p>
            <a:pPr algn="ctr"/>
            <a:r>
              <a:rPr lang="es-CO" sz="2400" dirty="0" smtClean="0">
                <a:solidFill>
                  <a:srgbClr val="FF0000"/>
                </a:solidFill>
              </a:rPr>
              <a:t>Jesús dice: El </a:t>
            </a:r>
            <a:r>
              <a:rPr lang="es-CO" sz="2400" dirty="0">
                <a:solidFill>
                  <a:srgbClr val="FF0000"/>
                </a:solidFill>
              </a:rPr>
              <a:t>verdadero amor a Dios se </a:t>
            </a:r>
            <a:r>
              <a:rPr lang="es-CO" sz="2400" dirty="0" smtClean="0">
                <a:solidFill>
                  <a:srgbClr val="FF0000"/>
                </a:solidFill>
              </a:rPr>
              <a:t>demuestra </a:t>
            </a:r>
            <a:r>
              <a:rPr lang="es-CO" sz="2400" dirty="0">
                <a:solidFill>
                  <a:srgbClr val="FF0000"/>
                </a:solidFill>
              </a:rPr>
              <a:t>con la obediencia.</a:t>
            </a:r>
          </a:p>
        </p:txBody>
      </p:sp>
    </p:spTree>
    <p:extLst>
      <p:ext uri="{BB962C8B-B14F-4D97-AF65-F5344CB8AC3E}">
        <p14:creationId xmlns:p14="http://schemas.microsoft.com/office/powerpoint/2010/main" val="138844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Effect transition="in" filter="wheel(1)">
                                      <p:cBhvr>
                                        <p:cTn id="13" dur="2000"/>
                                        <p:tgtEl>
                                          <p:spTgt spid="1028"/>
                                        </p:tgtEl>
                                      </p:cBhvr>
                                    </p:animEffect>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nodeType="clickEffect">
                                  <p:stCondLst>
                                    <p:cond delay="0"/>
                                  </p:stCondLst>
                                  <p:childTnLst>
                                    <p:set>
                                      <p:cBhvr>
                                        <p:cTn id="17" dur="1" fill="hold">
                                          <p:stCondLst>
                                            <p:cond delay="0"/>
                                          </p:stCondLst>
                                        </p:cTn>
                                        <p:tgtEl>
                                          <p:spTgt spid="1030"/>
                                        </p:tgtEl>
                                        <p:attrNameLst>
                                          <p:attrName>style.visibility</p:attrName>
                                        </p:attrNameLst>
                                      </p:cBhvr>
                                      <p:to>
                                        <p:strVal val="visible"/>
                                      </p:to>
                                    </p:set>
                                    <p:animEffect transition="in" filter="fade">
                                      <p:cBhvr>
                                        <p:cTn id="18" dur="2000"/>
                                        <p:tgtEl>
                                          <p:spTgt spid="1030"/>
                                        </p:tgtEl>
                                      </p:cBhvr>
                                    </p:animEffect>
                                    <p:anim calcmode="lin" valueType="num">
                                      <p:cBhvr>
                                        <p:cTn id="19" dur="2000" fill="hold"/>
                                        <p:tgtEl>
                                          <p:spTgt spid="1030"/>
                                        </p:tgtEl>
                                        <p:attrNameLst>
                                          <p:attrName>ppt_w</p:attrName>
                                        </p:attrNameLst>
                                      </p:cBhvr>
                                      <p:tavLst>
                                        <p:tav tm="0" fmla="#ppt_w*sin(2.5*pi*$)">
                                          <p:val>
                                            <p:fltVal val="0"/>
                                          </p:val>
                                        </p:tav>
                                        <p:tav tm="100000">
                                          <p:val>
                                            <p:fltVal val="1"/>
                                          </p:val>
                                        </p:tav>
                                      </p:tavLst>
                                    </p:anim>
                                    <p:anim calcmode="lin" valueType="num">
                                      <p:cBhvr>
                                        <p:cTn id="20" dur="2000" fill="hold"/>
                                        <p:tgtEl>
                                          <p:spTgt spid="1030"/>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1152128"/>
          </a:xfrm>
        </p:spPr>
        <p:txBody>
          <a:bodyPr>
            <a:normAutofit lnSpcReduction="10000"/>
          </a:bodyPr>
          <a:lstStyle/>
          <a:p>
            <a:pPr marL="0" indent="0" algn="ctr">
              <a:buNone/>
            </a:pPr>
            <a:r>
              <a:rPr lang="es-CO" sz="3600" b="1" i="1" u="sng" dirty="0">
                <a:solidFill>
                  <a:srgbClr val="FF0000"/>
                </a:solidFill>
              </a:rPr>
              <a:t>¿En cuál de los </a:t>
            </a:r>
            <a:r>
              <a:rPr lang="es-CO" sz="3600" b="1" i="1" u="sng" dirty="0" smtClean="0">
                <a:solidFill>
                  <a:srgbClr val="FF0000"/>
                </a:solidFill>
              </a:rPr>
              <a:t>diez mandamientos </a:t>
            </a:r>
            <a:r>
              <a:rPr lang="es-CO" sz="3600" b="1" i="1" u="sng" dirty="0">
                <a:solidFill>
                  <a:srgbClr val="FF0000"/>
                </a:solidFill>
              </a:rPr>
              <a:t>se encuentra el sello de Dios</a:t>
            </a:r>
            <a:r>
              <a:rPr lang="es-CO" sz="3600" b="1" i="1" u="sng" dirty="0" smtClean="0">
                <a:solidFill>
                  <a:srgbClr val="FF0000"/>
                </a:solidFill>
              </a:rPr>
              <a:t>?</a:t>
            </a:r>
            <a:endParaRPr lang="es-CO" sz="3600" b="1" i="1" u="sng" dirty="0">
              <a:solidFill>
                <a:srgbClr val="FF0000"/>
              </a:solidFill>
            </a:endParaRPr>
          </a:p>
        </p:txBody>
      </p:sp>
      <p:pic>
        <p:nvPicPr>
          <p:cNvPr id="2050" name="Picture 2" descr="http://t3.gstatic.com/images?q=tbn:ANd9GcT0khzIk74ef1kRlcSATEh6L-2Nkdop3GYgARIxzEjcBdn16R3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5812" y="1556792"/>
            <a:ext cx="3672408" cy="223224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1795075"/>
            <a:ext cx="4572000" cy="4401205"/>
          </a:xfrm>
          <a:prstGeom prst="rect">
            <a:avLst/>
          </a:prstGeom>
        </p:spPr>
        <p:txBody>
          <a:bodyPr>
            <a:spAutoFit/>
          </a:bodyPr>
          <a:lstStyle/>
          <a:p>
            <a:pPr algn="ctr"/>
            <a:r>
              <a:rPr lang="es-CO" sz="2800" dirty="0" smtClean="0">
                <a:solidFill>
                  <a:srgbClr val="FF0000"/>
                </a:solidFill>
              </a:rPr>
              <a:t>Eze.20:12;20</a:t>
            </a:r>
            <a:r>
              <a:rPr lang="es-CO" sz="2800" dirty="0" smtClean="0"/>
              <a:t>. Y </a:t>
            </a:r>
            <a:r>
              <a:rPr lang="es-CO" sz="2800" dirty="0"/>
              <a:t>les di también mis sábados que fuesen por </a:t>
            </a:r>
            <a:r>
              <a:rPr lang="es-CO" sz="2800" b="1" i="1" u="sng" dirty="0"/>
              <a:t>señal </a:t>
            </a:r>
            <a:r>
              <a:rPr lang="es-CO" sz="2800" dirty="0"/>
              <a:t>entre mí y ellos, para que supiesen que yo [soy] el SEÑOR que los santifico</a:t>
            </a:r>
            <a:r>
              <a:rPr lang="es-CO" sz="2800" dirty="0" smtClean="0"/>
              <a:t>.</a:t>
            </a:r>
            <a:r>
              <a:rPr lang="es-CO" sz="2800" b="1" baseline="30000" dirty="0"/>
              <a:t> 20 </a:t>
            </a:r>
            <a:r>
              <a:rPr lang="es-CO" sz="2800" dirty="0"/>
              <a:t>y santificad mis sábados, y sean por </a:t>
            </a:r>
            <a:r>
              <a:rPr lang="es-CO" sz="2800" b="1" i="1" u="sng" dirty="0"/>
              <a:t>señal</a:t>
            </a:r>
            <a:r>
              <a:rPr lang="es-CO" sz="2800" dirty="0"/>
              <a:t> entre mí y vosotros, para que sepáis que yo [soy] el SEÑOR vuestro Dios. </a:t>
            </a:r>
            <a:endParaRPr lang="es-CO" sz="2800" dirty="0" smtClean="0"/>
          </a:p>
          <a:p>
            <a:pPr algn="ctr"/>
            <a:r>
              <a:rPr lang="es-CO" sz="2800" dirty="0" smtClean="0">
                <a:solidFill>
                  <a:srgbClr val="FF0000"/>
                </a:solidFill>
              </a:rPr>
              <a:t>Reina Valera versión 2000.</a:t>
            </a:r>
            <a:endParaRPr lang="es-CO" sz="2800" dirty="0">
              <a:solidFill>
                <a:srgbClr val="FF0000"/>
              </a:solidFill>
            </a:endParaRPr>
          </a:p>
        </p:txBody>
      </p:sp>
      <p:sp>
        <p:nvSpPr>
          <p:cNvPr id="6" name="5 Rectángulo"/>
          <p:cNvSpPr/>
          <p:nvPr/>
        </p:nvSpPr>
        <p:spPr>
          <a:xfrm>
            <a:off x="4751512" y="3995678"/>
            <a:ext cx="4501008" cy="2862322"/>
          </a:xfrm>
          <a:prstGeom prst="rect">
            <a:avLst/>
          </a:prstGeom>
        </p:spPr>
        <p:txBody>
          <a:bodyPr wrap="square">
            <a:spAutoFit/>
          </a:bodyPr>
          <a:lstStyle/>
          <a:p>
            <a:pPr algn="ctr"/>
            <a:r>
              <a:rPr lang="es-CO" dirty="0"/>
              <a:t> </a:t>
            </a:r>
            <a:r>
              <a:rPr lang="es-CO" b="1" dirty="0">
                <a:solidFill>
                  <a:srgbClr val="FF0000"/>
                </a:solidFill>
              </a:rPr>
              <a:t>La celebración regular del sábado, cada siete días, tenía el propósito de que se conservara siempre el recuerdo de Dios</a:t>
            </a:r>
            <a:r>
              <a:rPr lang="es-CO" dirty="0"/>
              <a:t> (PR 135). </a:t>
            </a:r>
            <a:endParaRPr lang="es-CO" dirty="0" smtClean="0"/>
          </a:p>
          <a:p>
            <a:pPr algn="ctr"/>
            <a:r>
              <a:rPr lang="es-CO" dirty="0" smtClean="0"/>
              <a:t> </a:t>
            </a:r>
            <a:r>
              <a:rPr lang="es-CO" b="1" dirty="0">
                <a:solidFill>
                  <a:srgbClr val="FF0000"/>
                </a:solidFill>
              </a:rPr>
              <a:t>Si siempre se hubiera observado el día sábado como Dios lo había dispuesto, los pensamientos y los afectos del hombre se hubieran dirigido hacia el Creador como el objeto de reverencia y adoración, y nunca habría existido un idólatra ni un </a:t>
            </a:r>
            <a:r>
              <a:rPr lang="es-CO" b="1" dirty="0" smtClean="0">
                <a:solidFill>
                  <a:srgbClr val="FF0000"/>
                </a:solidFill>
              </a:rPr>
              <a:t>ateo</a:t>
            </a:r>
          </a:p>
          <a:p>
            <a:pPr algn="ctr"/>
            <a:r>
              <a:rPr lang="es-CO" dirty="0" smtClean="0"/>
              <a:t> </a:t>
            </a:r>
            <a:r>
              <a:rPr lang="es-CO" dirty="0"/>
              <a:t>(PP 348).</a:t>
            </a:r>
          </a:p>
        </p:txBody>
      </p:sp>
    </p:spTree>
    <p:extLst>
      <p:ext uri="{BB962C8B-B14F-4D97-AF65-F5344CB8AC3E}">
        <p14:creationId xmlns:p14="http://schemas.microsoft.com/office/powerpoint/2010/main" val="2547283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880320"/>
          </a:xfrm>
        </p:spPr>
        <p:txBody>
          <a:bodyPr>
            <a:normAutofit fontScale="92500"/>
          </a:bodyPr>
          <a:lstStyle/>
          <a:p>
            <a:pPr marL="0" indent="0" algn="ctr">
              <a:buNone/>
            </a:pPr>
            <a:r>
              <a:rPr lang="es-CO" dirty="0" smtClean="0">
                <a:solidFill>
                  <a:srgbClr val="FF0000"/>
                </a:solidFill>
              </a:rPr>
              <a:t>Éxo.20:8-11</a:t>
            </a:r>
            <a:r>
              <a:rPr lang="es-CO" dirty="0">
                <a:solidFill>
                  <a:srgbClr val="FF0000"/>
                </a:solidFill>
              </a:rPr>
              <a:t>. </a:t>
            </a:r>
            <a:r>
              <a:rPr lang="es-CO" b="1" baseline="30000" dirty="0"/>
              <a:t>8 </a:t>
            </a:r>
            <a:r>
              <a:rPr lang="es-CO" dirty="0"/>
              <a:t>"Acuérdate del sábado para </a:t>
            </a:r>
            <a:r>
              <a:rPr lang="es-CO" dirty="0" smtClean="0"/>
              <a:t>santificarlo.</a:t>
            </a:r>
            <a:r>
              <a:rPr lang="es-CO" dirty="0"/>
              <a:t> </a:t>
            </a:r>
            <a:r>
              <a:rPr lang="es-CO" b="1" baseline="30000" dirty="0" smtClean="0"/>
              <a:t>9 </a:t>
            </a:r>
            <a:r>
              <a:rPr lang="es-CO" dirty="0"/>
              <a:t>Seis días trabajarás y harás toda tu </a:t>
            </a:r>
            <a:r>
              <a:rPr lang="es-CO" dirty="0" smtClean="0"/>
              <a:t>obra,</a:t>
            </a:r>
            <a:r>
              <a:rPr lang="es-CO" b="1" baseline="30000" dirty="0" smtClean="0"/>
              <a:t>10 </a:t>
            </a:r>
            <a:r>
              <a:rPr lang="es-CO" dirty="0"/>
              <a:t>pero el séptimo día es de reposo para Jehová, tu Dios; no hagas en él obra alguna</a:t>
            </a:r>
            <a:r>
              <a:rPr lang="es-CO" dirty="0" smtClean="0"/>
              <a:t>, </a:t>
            </a:r>
            <a:r>
              <a:rPr lang="es-CO" dirty="0"/>
              <a:t>tú, ni tu hijo, ni tu hija, ni tu siervo, ni tu criada, ni tu bestia, ni el extranjero que está dentro de tus puertas</a:t>
            </a:r>
            <a:r>
              <a:rPr lang="es-CO" dirty="0" smtClean="0"/>
              <a:t>,</a:t>
            </a:r>
            <a:endParaRPr lang="es-CO" dirty="0">
              <a:solidFill>
                <a:srgbClr val="FF0000"/>
              </a:solidFill>
            </a:endParaRPr>
          </a:p>
        </p:txBody>
      </p:sp>
      <p:sp>
        <p:nvSpPr>
          <p:cNvPr id="4" name="3 Rectángulo"/>
          <p:cNvSpPr/>
          <p:nvPr/>
        </p:nvSpPr>
        <p:spPr>
          <a:xfrm>
            <a:off x="179512" y="3390136"/>
            <a:ext cx="4968552" cy="3108543"/>
          </a:xfrm>
          <a:prstGeom prst="rect">
            <a:avLst/>
          </a:prstGeom>
        </p:spPr>
        <p:txBody>
          <a:bodyPr wrap="square">
            <a:spAutoFit/>
          </a:bodyPr>
          <a:lstStyle/>
          <a:p>
            <a:pPr algn="ctr"/>
            <a:r>
              <a:rPr lang="es-CO" sz="2800" dirty="0"/>
              <a:t> </a:t>
            </a:r>
            <a:r>
              <a:rPr lang="es-CO" sz="2800" b="1" baseline="30000" dirty="0"/>
              <a:t>11 </a:t>
            </a:r>
            <a:r>
              <a:rPr lang="es-CO" sz="2800" dirty="0"/>
              <a:t>porque en seis días hizo Jehová los cielos y la tierra, el mar, y todas las cosas que en ellos hay, y reposó en el séptimo día; por tanto, Jehová bendijo el sábado y lo santificó. </a:t>
            </a:r>
            <a:endParaRPr lang="es-CO" sz="2800" dirty="0" smtClean="0"/>
          </a:p>
          <a:p>
            <a:pPr algn="ctr"/>
            <a:r>
              <a:rPr lang="es-CO" sz="2800" dirty="0" smtClean="0">
                <a:solidFill>
                  <a:srgbClr val="FF0000"/>
                </a:solidFill>
              </a:rPr>
              <a:t>(</a:t>
            </a:r>
            <a:r>
              <a:rPr lang="es-CO" sz="2800" dirty="0">
                <a:solidFill>
                  <a:srgbClr val="FF0000"/>
                </a:solidFill>
              </a:rPr>
              <a:t>Reina Valera 1995).</a:t>
            </a:r>
          </a:p>
        </p:txBody>
      </p:sp>
      <p:pic>
        <p:nvPicPr>
          <p:cNvPr id="3074" name="Picture 2" descr="http://4.bp.blogspot.com/_T4ZhSGjQPsQ/TNBCeOZxcqI/AAAAAAAAA1Y/4kMJZ67Utng/s1600/SAB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3356992"/>
            <a:ext cx="3810000"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543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12968" cy="6408712"/>
          </a:xfrm>
        </p:spPr>
        <p:txBody>
          <a:bodyPr>
            <a:normAutofit fontScale="85000" lnSpcReduction="20000"/>
          </a:bodyPr>
          <a:lstStyle/>
          <a:p>
            <a:pPr marL="0" indent="0" algn="ctr">
              <a:buNone/>
            </a:pPr>
            <a:r>
              <a:rPr lang="es-CO" dirty="0" smtClean="0"/>
              <a:t>La </a:t>
            </a:r>
            <a:r>
              <a:rPr lang="es-CO" dirty="0"/>
              <a:t>palabra “acuérdate” en el cuarto mandamiento implica que ya existía el día de reposo </a:t>
            </a:r>
            <a:r>
              <a:rPr lang="es-CO" dirty="0" smtClean="0"/>
              <a:t>como lo demuestra </a:t>
            </a:r>
            <a:r>
              <a:rPr lang="es-CO" dirty="0" smtClean="0">
                <a:solidFill>
                  <a:srgbClr val="FF0000"/>
                </a:solidFill>
              </a:rPr>
              <a:t>(Exo.16:22-28</a:t>
            </a:r>
            <a:r>
              <a:rPr lang="es-CO" dirty="0">
                <a:solidFill>
                  <a:srgbClr val="FF0000"/>
                </a:solidFill>
              </a:rPr>
              <a:t>; PP 263)</a:t>
            </a:r>
            <a:r>
              <a:rPr lang="es-CO" dirty="0"/>
              <a:t>. </a:t>
            </a:r>
            <a:endParaRPr lang="es-CO" dirty="0" smtClean="0"/>
          </a:p>
          <a:p>
            <a:pPr marL="0" indent="0" algn="ctr">
              <a:buNone/>
            </a:pPr>
            <a:r>
              <a:rPr lang="es-CO" dirty="0" smtClean="0"/>
              <a:t>El </a:t>
            </a:r>
            <a:r>
              <a:rPr lang="es-CO" dirty="0"/>
              <a:t>Decálogo (</a:t>
            </a:r>
            <a:r>
              <a:rPr lang="es-CO" dirty="0" smtClean="0"/>
              <a:t>Exo.20:8-11</a:t>
            </a:r>
            <a:r>
              <a:rPr lang="es-CO" dirty="0"/>
              <a:t>) presenta </a:t>
            </a:r>
            <a:r>
              <a:rPr lang="es-CO" dirty="0" smtClean="0"/>
              <a:t>dos </a:t>
            </a:r>
            <a:r>
              <a:rPr lang="es-CO" dirty="0"/>
              <a:t>grandes hechos de la historia de la creación como base para el </a:t>
            </a:r>
            <a:r>
              <a:rPr lang="es-CO" dirty="0" smtClean="0"/>
              <a:t>sábado.</a:t>
            </a:r>
          </a:p>
          <a:p>
            <a:pPr marL="0" indent="0" algn="ctr">
              <a:buNone/>
            </a:pPr>
            <a:r>
              <a:rPr lang="es-CO" dirty="0" smtClean="0"/>
              <a:t>  </a:t>
            </a:r>
          </a:p>
          <a:p>
            <a:pPr marL="0" indent="0" algn="ctr">
              <a:buNone/>
            </a:pPr>
            <a:r>
              <a:rPr lang="es-CO" b="1" dirty="0" smtClean="0">
                <a:solidFill>
                  <a:srgbClr val="FF0000"/>
                </a:solidFill>
              </a:rPr>
              <a:t>(1)</a:t>
            </a:r>
            <a:r>
              <a:rPr lang="es-CO" dirty="0" smtClean="0"/>
              <a:t>.Dios </a:t>
            </a:r>
            <a:r>
              <a:rPr lang="es-CO" dirty="0"/>
              <a:t>creó “</a:t>
            </a:r>
            <a:r>
              <a:rPr lang="es-CO" sz="3300" i="1" dirty="0"/>
              <a:t>los cielos y la tierra, el mar y todas las cosas que en ellos hay</a:t>
            </a:r>
            <a:r>
              <a:rPr lang="es-CO" dirty="0"/>
              <a:t>” en seis días </a:t>
            </a:r>
            <a:r>
              <a:rPr lang="es-CO" dirty="0" smtClean="0"/>
              <a:t>literales, como lo registra  </a:t>
            </a:r>
            <a:r>
              <a:rPr lang="es-CO" dirty="0" smtClean="0">
                <a:solidFill>
                  <a:srgbClr val="FF0000"/>
                </a:solidFill>
              </a:rPr>
              <a:t>(Gen.1:1-31)</a:t>
            </a:r>
            <a:r>
              <a:rPr lang="es-CO" dirty="0" smtClean="0"/>
              <a:t>. Y</a:t>
            </a:r>
          </a:p>
          <a:p>
            <a:pPr marL="0" indent="0" algn="ctr">
              <a:buNone/>
            </a:pPr>
            <a:r>
              <a:rPr lang="es-CO" b="1" dirty="0" smtClean="0">
                <a:solidFill>
                  <a:srgbClr val="FF0000"/>
                </a:solidFill>
              </a:rPr>
              <a:t>(2)</a:t>
            </a:r>
            <a:r>
              <a:rPr lang="es-CO" dirty="0" smtClean="0"/>
              <a:t>.  </a:t>
            </a:r>
            <a:r>
              <a:rPr lang="es-CO" dirty="0"/>
              <a:t>Descansó en el séptimo día </a:t>
            </a:r>
            <a:r>
              <a:rPr lang="es-CO" dirty="0" smtClean="0"/>
              <a:t>(Sábado) y </a:t>
            </a:r>
            <a:r>
              <a:rPr lang="es-CO" dirty="0"/>
              <a:t>lo apartó como día de reposo para toda la humanidad </a:t>
            </a:r>
            <a:endParaRPr lang="es-CO" dirty="0" smtClean="0"/>
          </a:p>
          <a:p>
            <a:pPr marL="0" indent="0" algn="ctr">
              <a:buNone/>
            </a:pPr>
            <a:r>
              <a:rPr lang="es-CO" dirty="0" smtClean="0">
                <a:solidFill>
                  <a:srgbClr val="FF0000"/>
                </a:solidFill>
              </a:rPr>
              <a:t>(Lea Mar.2:27</a:t>
            </a:r>
            <a:r>
              <a:rPr lang="es-CO" dirty="0">
                <a:solidFill>
                  <a:srgbClr val="FF0000"/>
                </a:solidFill>
              </a:rPr>
              <a:t>)</a:t>
            </a:r>
            <a:r>
              <a:rPr lang="es-CO" dirty="0"/>
              <a:t>. </a:t>
            </a:r>
            <a:endParaRPr lang="es-CO" dirty="0" smtClean="0"/>
          </a:p>
          <a:p>
            <a:pPr marL="0" indent="0" algn="ctr">
              <a:buNone/>
            </a:pPr>
            <a:endParaRPr lang="es-CO" dirty="0" smtClean="0"/>
          </a:p>
          <a:p>
            <a:pPr marL="0" indent="0" algn="ctr">
              <a:buNone/>
            </a:pPr>
            <a:r>
              <a:rPr lang="es-CO" dirty="0" smtClean="0"/>
              <a:t>Por </a:t>
            </a:r>
            <a:r>
              <a:rPr lang="es-CO" dirty="0"/>
              <a:t>eso, la observancia del sábado es la señal, o marca de que la persona que observa este día reconoce a Jehová como a su Dios porque estos hechos de la creación sólo se aplican a </a:t>
            </a:r>
            <a:r>
              <a:rPr lang="es-CO" dirty="0" smtClean="0"/>
              <a:t>Él</a:t>
            </a:r>
            <a:r>
              <a:rPr lang="es-CO" dirty="0"/>
              <a:t>. </a:t>
            </a:r>
          </a:p>
        </p:txBody>
      </p:sp>
    </p:spTree>
    <p:extLst>
      <p:ext uri="{BB962C8B-B14F-4D97-AF65-F5344CB8AC3E}">
        <p14:creationId xmlns:p14="http://schemas.microsoft.com/office/powerpoint/2010/main" val="2530021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p:cTn id="13"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4" end="4"/>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000"/>
                                        <p:tgtEl>
                                          <p:spTgt spid="3">
                                            <p:txEl>
                                              <p:pRg st="7" end="7"/>
                                            </p:txEl>
                                          </p:spTgt>
                                        </p:tgtEl>
                                      </p:cBhvr>
                                    </p:animEffect>
                                    <p:anim calcmode="lin" valueType="num">
                                      <p:cBhvr>
                                        <p:cTn id="2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224136"/>
          </a:xfrm>
        </p:spPr>
        <p:txBody>
          <a:bodyPr>
            <a:normAutofit/>
          </a:bodyPr>
          <a:lstStyle/>
          <a:p>
            <a:pPr marL="0" indent="0" algn="ctr">
              <a:buNone/>
            </a:pPr>
            <a:r>
              <a:rPr lang="es-CO" sz="3600" b="1" u="sng" dirty="0" smtClean="0">
                <a:solidFill>
                  <a:srgbClr val="FF0000"/>
                </a:solidFill>
              </a:rPr>
              <a:t>¿Cuál es el día que simboliza la autoridad y el poder creador de Dios?</a:t>
            </a:r>
          </a:p>
        </p:txBody>
      </p:sp>
      <p:sp>
        <p:nvSpPr>
          <p:cNvPr id="2" name="1 Rectángulo"/>
          <p:cNvSpPr/>
          <p:nvPr/>
        </p:nvSpPr>
        <p:spPr>
          <a:xfrm>
            <a:off x="251520" y="2348880"/>
            <a:ext cx="5184577" cy="4401205"/>
          </a:xfrm>
          <a:prstGeom prst="rect">
            <a:avLst/>
          </a:prstGeom>
        </p:spPr>
        <p:txBody>
          <a:bodyPr wrap="square">
            <a:spAutoFit/>
          </a:bodyPr>
          <a:lstStyle/>
          <a:p>
            <a:pPr algn="ctr"/>
            <a:r>
              <a:rPr lang="es-CO" sz="2800" dirty="0">
                <a:solidFill>
                  <a:srgbClr val="FF0000"/>
                </a:solidFill>
              </a:rPr>
              <a:t>Gén.2:1-3</a:t>
            </a:r>
            <a:r>
              <a:rPr lang="es-CO" sz="2800" dirty="0" smtClean="0">
                <a:solidFill>
                  <a:srgbClr val="FF0000"/>
                </a:solidFill>
              </a:rPr>
              <a:t>.</a:t>
            </a:r>
            <a:r>
              <a:rPr lang="es-CO" sz="2800" b="1" baseline="30000" dirty="0"/>
              <a:t> </a:t>
            </a:r>
            <a:r>
              <a:rPr lang="es-CO" sz="2800" dirty="0" smtClean="0"/>
              <a:t>Fueron</a:t>
            </a:r>
            <a:r>
              <a:rPr lang="es-CO" sz="2800" dirty="0"/>
              <a:t>, pues, acabados los cielos y la tierra, y todo el ejército de ellos. </a:t>
            </a:r>
            <a:r>
              <a:rPr lang="es-CO" sz="2800" dirty="0" smtClean="0"/>
              <a:t> </a:t>
            </a:r>
            <a:r>
              <a:rPr lang="es-CO" sz="2800" b="1" baseline="30000" dirty="0" smtClean="0"/>
              <a:t>2 </a:t>
            </a:r>
            <a:r>
              <a:rPr lang="es-CO" sz="2800" dirty="0"/>
              <a:t>Y acabó Dios en el día séptimo la obra que hizo; y </a:t>
            </a:r>
            <a:r>
              <a:rPr lang="es-CO" sz="2800" i="1" u="sng" dirty="0"/>
              <a:t>reposó el día séptimo</a:t>
            </a:r>
            <a:r>
              <a:rPr lang="es-CO" sz="2800" dirty="0"/>
              <a:t> de toda la obra que hizo</a:t>
            </a:r>
            <a:r>
              <a:rPr lang="es-CO" sz="2800" dirty="0" smtClean="0"/>
              <a:t>.</a:t>
            </a:r>
            <a:endParaRPr lang="es-CO" sz="2800" dirty="0"/>
          </a:p>
          <a:p>
            <a:pPr algn="ctr"/>
            <a:r>
              <a:rPr lang="es-CO" sz="2800" b="1" baseline="30000" dirty="0"/>
              <a:t>3 </a:t>
            </a:r>
            <a:r>
              <a:rPr lang="es-CO" sz="2800" dirty="0"/>
              <a:t>Y </a:t>
            </a:r>
            <a:r>
              <a:rPr lang="es-CO" sz="2800" i="1" u="sng" dirty="0"/>
              <a:t>bendijo Dios al día séptimo</a:t>
            </a:r>
            <a:r>
              <a:rPr lang="es-CO" sz="2800" dirty="0"/>
              <a:t>, y lo </a:t>
            </a:r>
            <a:r>
              <a:rPr lang="es-CO" sz="2800" i="1" u="sng" dirty="0"/>
              <a:t>santificó</a:t>
            </a:r>
            <a:r>
              <a:rPr lang="es-CO" sz="2800" dirty="0"/>
              <a:t>, porque en él reposó de toda la obra que había hecho en la creación. </a:t>
            </a:r>
            <a:endParaRPr lang="es-CO" sz="2800" dirty="0">
              <a:solidFill>
                <a:srgbClr val="FF0000"/>
              </a:solidFill>
            </a:endParaRPr>
          </a:p>
        </p:txBody>
      </p:sp>
      <p:pic>
        <p:nvPicPr>
          <p:cNvPr id="4" name="Picture 2" descr="http://4.bp.blogspot.com/_T4ZhSGjQPsQ/TNBCeOZxcqI/AAAAAAAAA1Y/4kMJZ67Utng/s1600/SABAD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5009" y="2060848"/>
            <a:ext cx="3360791" cy="273630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425008" y="4821828"/>
            <a:ext cx="3718992" cy="1938992"/>
          </a:xfrm>
          <a:prstGeom prst="rect">
            <a:avLst/>
          </a:prstGeom>
        </p:spPr>
        <p:txBody>
          <a:bodyPr wrap="square">
            <a:spAutoFit/>
          </a:bodyPr>
          <a:lstStyle/>
          <a:p>
            <a:pPr algn="ctr"/>
            <a:r>
              <a:rPr lang="es-CO" sz="2000" dirty="0" smtClean="0">
                <a:solidFill>
                  <a:srgbClr val="FF0000"/>
                </a:solidFill>
              </a:rPr>
              <a:t>Aquí </a:t>
            </a:r>
            <a:r>
              <a:rPr lang="es-CO" sz="2000" dirty="0">
                <a:solidFill>
                  <a:srgbClr val="FF0000"/>
                </a:solidFill>
              </a:rPr>
              <a:t>se mencionan tres cosas que </a:t>
            </a:r>
            <a:r>
              <a:rPr lang="es-CO" sz="2000" dirty="0" smtClean="0">
                <a:solidFill>
                  <a:srgbClr val="FF0000"/>
                </a:solidFill>
              </a:rPr>
              <a:t>diferencian </a:t>
            </a:r>
            <a:r>
              <a:rPr lang="es-CO" sz="2000" dirty="0">
                <a:solidFill>
                  <a:srgbClr val="FF0000"/>
                </a:solidFill>
              </a:rPr>
              <a:t>al sábado de los otros días: </a:t>
            </a:r>
            <a:r>
              <a:rPr lang="es-CO" sz="2000" b="1" dirty="0"/>
              <a:t>(1)</a:t>
            </a:r>
            <a:r>
              <a:rPr lang="es-CO" sz="2000" dirty="0">
                <a:solidFill>
                  <a:srgbClr val="FF0000"/>
                </a:solidFill>
              </a:rPr>
              <a:t>, </a:t>
            </a:r>
            <a:r>
              <a:rPr lang="es-CO" sz="2000" b="1" i="1" dirty="0">
                <a:solidFill>
                  <a:srgbClr val="FF0000"/>
                </a:solidFill>
              </a:rPr>
              <a:t>Reposó en el séptimo día</a:t>
            </a:r>
            <a:r>
              <a:rPr lang="es-CO" sz="2000" dirty="0">
                <a:solidFill>
                  <a:srgbClr val="FF0000"/>
                </a:solidFill>
              </a:rPr>
              <a:t> </a:t>
            </a:r>
            <a:r>
              <a:rPr lang="es-CO" sz="2000" b="1" dirty="0"/>
              <a:t>(2)</a:t>
            </a:r>
            <a:r>
              <a:rPr lang="es-CO" sz="2000" dirty="0">
                <a:solidFill>
                  <a:srgbClr val="FF0000"/>
                </a:solidFill>
              </a:rPr>
              <a:t>, </a:t>
            </a:r>
            <a:r>
              <a:rPr lang="es-CO" sz="2000" b="1" i="1" dirty="0">
                <a:solidFill>
                  <a:srgbClr val="FF0000"/>
                </a:solidFill>
              </a:rPr>
              <a:t>bendijo Dios al día séptimo</a:t>
            </a:r>
            <a:r>
              <a:rPr lang="es-CO" sz="2000" i="1" dirty="0">
                <a:solidFill>
                  <a:srgbClr val="FF0000"/>
                </a:solidFill>
              </a:rPr>
              <a:t> y</a:t>
            </a:r>
            <a:r>
              <a:rPr lang="es-CO" sz="2000" b="1" i="1" dirty="0"/>
              <a:t> (3)</a:t>
            </a:r>
            <a:r>
              <a:rPr lang="es-CO" sz="2000" i="1" dirty="0">
                <a:solidFill>
                  <a:srgbClr val="FF0000"/>
                </a:solidFill>
              </a:rPr>
              <a:t>,</a:t>
            </a:r>
            <a:r>
              <a:rPr lang="es-CO" sz="2000" dirty="0">
                <a:solidFill>
                  <a:srgbClr val="FF0000"/>
                </a:solidFill>
              </a:rPr>
              <a:t> </a:t>
            </a:r>
            <a:r>
              <a:rPr lang="es-CO" sz="2000" b="1" i="1" dirty="0">
                <a:solidFill>
                  <a:srgbClr val="FF0000"/>
                </a:solidFill>
              </a:rPr>
              <a:t>lo santificó </a:t>
            </a:r>
            <a:r>
              <a:rPr lang="es-CO" sz="2000" b="1" i="1" dirty="0" smtClean="0">
                <a:solidFill>
                  <a:srgbClr val="FF0000"/>
                </a:solidFill>
              </a:rPr>
              <a:t>. Una porción de tiempo de 24 horas.</a:t>
            </a:r>
            <a:endParaRPr lang="es-CO" sz="2000" b="1" i="1" dirty="0">
              <a:solidFill>
                <a:srgbClr val="FF0000"/>
              </a:solidFill>
            </a:endParaRPr>
          </a:p>
        </p:txBody>
      </p:sp>
    </p:spTree>
    <p:extLst>
      <p:ext uri="{BB962C8B-B14F-4D97-AF65-F5344CB8AC3E}">
        <p14:creationId xmlns:p14="http://schemas.microsoft.com/office/powerpoint/2010/main" val="291280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style.rotation</p:attrName>
                                        </p:attrNameLst>
                                      </p:cBhvr>
                                      <p:tavLst>
                                        <p:tav tm="0">
                                          <p:val>
                                            <p:fltVal val="90"/>
                                          </p:val>
                                        </p:tav>
                                        <p:tav tm="100000">
                                          <p:val>
                                            <p:fltVal val="0"/>
                                          </p:val>
                                        </p:tav>
                                      </p:tavLst>
                                    </p:anim>
                                    <p:animEffect transition="in" filter="fade">
                                      <p:cBhvr>
                                        <p:cTn id="18" dur="1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6" presetClass="entr" presetSubtype="0" fill="hold" grpId="1"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down)">
                                      <p:cBhvr>
                                        <p:cTn id="30" dur="580">
                                          <p:stCondLst>
                                            <p:cond delay="0"/>
                                          </p:stCondLst>
                                        </p:cTn>
                                        <p:tgtEl>
                                          <p:spTgt spid="5"/>
                                        </p:tgtEl>
                                      </p:cBhvr>
                                    </p:animEffect>
                                    <p:anim calcmode="lin" valueType="num">
                                      <p:cBhvr>
                                        <p:cTn id="31"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2"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3"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4"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5"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6" dur="26">
                                          <p:stCondLst>
                                            <p:cond delay="650"/>
                                          </p:stCondLst>
                                        </p:cTn>
                                        <p:tgtEl>
                                          <p:spTgt spid="5"/>
                                        </p:tgtEl>
                                      </p:cBhvr>
                                      <p:to x="100000" y="60000"/>
                                    </p:animScale>
                                    <p:animScale>
                                      <p:cBhvr>
                                        <p:cTn id="37" dur="166" decel="50000">
                                          <p:stCondLst>
                                            <p:cond delay="676"/>
                                          </p:stCondLst>
                                        </p:cTn>
                                        <p:tgtEl>
                                          <p:spTgt spid="5"/>
                                        </p:tgtEl>
                                      </p:cBhvr>
                                      <p:to x="100000" y="100000"/>
                                    </p:animScale>
                                    <p:animScale>
                                      <p:cBhvr>
                                        <p:cTn id="38" dur="26">
                                          <p:stCondLst>
                                            <p:cond delay="1312"/>
                                          </p:stCondLst>
                                        </p:cTn>
                                        <p:tgtEl>
                                          <p:spTgt spid="5"/>
                                        </p:tgtEl>
                                      </p:cBhvr>
                                      <p:to x="100000" y="80000"/>
                                    </p:animScale>
                                    <p:animScale>
                                      <p:cBhvr>
                                        <p:cTn id="39" dur="166" decel="50000">
                                          <p:stCondLst>
                                            <p:cond delay="1338"/>
                                          </p:stCondLst>
                                        </p:cTn>
                                        <p:tgtEl>
                                          <p:spTgt spid="5"/>
                                        </p:tgtEl>
                                      </p:cBhvr>
                                      <p:to x="100000" y="100000"/>
                                    </p:animScale>
                                    <p:animScale>
                                      <p:cBhvr>
                                        <p:cTn id="40" dur="26">
                                          <p:stCondLst>
                                            <p:cond delay="1642"/>
                                          </p:stCondLst>
                                        </p:cTn>
                                        <p:tgtEl>
                                          <p:spTgt spid="5"/>
                                        </p:tgtEl>
                                      </p:cBhvr>
                                      <p:to x="100000" y="90000"/>
                                    </p:animScale>
                                    <p:animScale>
                                      <p:cBhvr>
                                        <p:cTn id="41" dur="166" decel="50000">
                                          <p:stCondLst>
                                            <p:cond delay="1668"/>
                                          </p:stCondLst>
                                        </p:cTn>
                                        <p:tgtEl>
                                          <p:spTgt spid="5"/>
                                        </p:tgtEl>
                                      </p:cBhvr>
                                      <p:to x="100000" y="100000"/>
                                    </p:animScale>
                                    <p:animScale>
                                      <p:cBhvr>
                                        <p:cTn id="42" dur="26">
                                          <p:stCondLst>
                                            <p:cond delay="1808"/>
                                          </p:stCondLst>
                                        </p:cTn>
                                        <p:tgtEl>
                                          <p:spTgt spid="5"/>
                                        </p:tgtEl>
                                      </p:cBhvr>
                                      <p:to x="100000" y="95000"/>
                                    </p:animScale>
                                    <p:animScale>
                                      <p:cBhvr>
                                        <p:cTn id="43"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224136"/>
          </a:xfrm>
        </p:spPr>
        <p:txBody>
          <a:bodyPr/>
          <a:lstStyle/>
          <a:p>
            <a:pPr marL="0" indent="0" algn="ctr">
              <a:buNone/>
            </a:pPr>
            <a:r>
              <a:rPr lang="es-CO" sz="3600" b="1" u="sng" dirty="0">
                <a:solidFill>
                  <a:srgbClr val="FF0000"/>
                </a:solidFill>
              </a:rPr>
              <a:t>¿Qué hizo el «cuerno pequeño» con la Ley, especialmente con el sábado</a:t>
            </a:r>
            <a:r>
              <a:rPr lang="es-CO" sz="3600" b="1" u="sng" dirty="0" smtClean="0">
                <a:solidFill>
                  <a:srgbClr val="FF0000"/>
                </a:solidFill>
              </a:rPr>
              <a:t>?</a:t>
            </a:r>
            <a:endParaRPr lang="es-CO" sz="3600" b="1" u="sng" dirty="0">
              <a:solidFill>
                <a:srgbClr val="FF0000"/>
              </a:solidFill>
            </a:endParaRPr>
          </a:p>
        </p:txBody>
      </p:sp>
      <p:sp>
        <p:nvSpPr>
          <p:cNvPr id="2" name="1 Rectángulo"/>
          <p:cNvSpPr/>
          <p:nvPr/>
        </p:nvSpPr>
        <p:spPr>
          <a:xfrm>
            <a:off x="467544" y="2132856"/>
            <a:ext cx="4680520" cy="4031873"/>
          </a:xfrm>
          <a:prstGeom prst="rect">
            <a:avLst/>
          </a:prstGeom>
        </p:spPr>
        <p:txBody>
          <a:bodyPr wrap="square">
            <a:spAutoFit/>
          </a:bodyPr>
          <a:lstStyle/>
          <a:p>
            <a:pPr algn="ctr"/>
            <a:r>
              <a:rPr lang="es-CO" sz="3200" dirty="0" smtClean="0">
                <a:solidFill>
                  <a:srgbClr val="FF0000"/>
                </a:solidFill>
              </a:rPr>
              <a:t>Dan.7:25.</a:t>
            </a:r>
            <a:r>
              <a:rPr lang="es-CO" sz="3200" b="1" baseline="30000" dirty="0" smtClean="0"/>
              <a:t> </a:t>
            </a:r>
            <a:r>
              <a:rPr lang="es-CO" sz="3200" dirty="0"/>
              <a:t>Y hablará palabras contra el Altísimo, y a los santos del Altísimo quebrantará, y </a:t>
            </a:r>
            <a:r>
              <a:rPr lang="es-CO" sz="3200" i="1" u="sng" dirty="0"/>
              <a:t>pensará en cambiar los tiempos y la ley</a:t>
            </a:r>
            <a:r>
              <a:rPr lang="es-CO" sz="3200" dirty="0"/>
              <a:t>; y serán entregados en su mano hasta tiempo, y tiempos, y medio tiempo. </a:t>
            </a:r>
          </a:p>
        </p:txBody>
      </p:sp>
      <p:pic>
        <p:nvPicPr>
          <p:cNvPr id="2052" name="Picture 4" descr="http://t3.gstatic.com/images?q=tbn:ANd9GcQY88ByuitTYnjvvfo4lae5LjwKomlgghW3yjvqMNVFRrMU_hq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6448" y="2132856"/>
            <a:ext cx="3048000" cy="25202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u.jimdo.com/www16/o/se5b1f1aca645ab97/img/ia4c2bff26dffd920/1324679986/std/im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1638" y="4805888"/>
            <a:ext cx="2592289" cy="1828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428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wipe(down)">
                                      <p:cBhvr>
                                        <p:cTn id="12" dur="580">
                                          <p:stCondLst>
                                            <p:cond delay="0"/>
                                          </p:stCondLst>
                                        </p:cTn>
                                        <p:tgtEl>
                                          <p:spTgt spid="2054"/>
                                        </p:tgtEl>
                                      </p:cBhvr>
                                    </p:animEffect>
                                    <p:anim calcmode="lin" valueType="num">
                                      <p:cBhvr>
                                        <p:cTn id="13" dur="1822" tmFilter="0,0; 0.14,0.36; 0.43,0.73; 0.71,0.91; 1.0,1.0">
                                          <p:stCondLst>
                                            <p:cond delay="0"/>
                                          </p:stCondLst>
                                        </p:cTn>
                                        <p:tgtEl>
                                          <p:spTgt spid="205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05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05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05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054"/>
                                        </p:tgtEl>
                                        <p:attrNameLst>
                                          <p:attrName>ppt_y</p:attrName>
                                        </p:attrNameLst>
                                      </p:cBhvr>
                                      <p:tavLst>
                                        <p:tav tm="0" fmla="#ppt_y-sin(pi*$)/81">
                                          <p:val>
                                            <p:fltVal val="0"/>
                                          </p:val>
                                        </p:tav>
                                        <p:tav tm="100000">
                                          <p:val>
                                            <p:fltVal val="1"/>
                                          </p:val>
                                        </p:tav>
                                      </p:tavLst>
                                    </p:anim>
                                    <p:animScale>
                                      <p:cBhvr>
                                        <p:cTn id="18" dur="26">
                                          <p:stCondLst>
                                            <p:cond delay="650"/>
                                          </p:stCondLst>
                                        </p:cTn>
                                        <p:tgtEl>
                                          <p:spTgt spid="2054"/>
                                        </p:tgtEl>
                                      </p:cBhvr>
                                      <p:to x="100000" y="60000"/>
                                    </p:animScale>
                                    <p:animScale>
                                      <p:cBhvr>
                                        <p:cTn id="19" dur="166" decel="50000">
                                          <p:stCondLst>
                                            <p:cond delay="676"/>
                                          </p:stCondLst>
                                        </p:cTn>
                                        <p:tgtEl>
                                          <p:spTgt spid="2054"/>
                                        </p:tgtEl>
                                      </p:cBhvr>
                                      <p:to x="100000" y="100000"/>
                                    </p:animScale>
                                    <p:animScale>
                                      <p:cBhvr>
                                        <p:cTn id="20" dur="26">
                                          <p:stCondLst>
                                            <p:cond delay="1312"/>
                                          </p:stCondLst>
                                        </p:cTn>
                                        <p:tgtEl>
                                          <p:spTgt spid="2054"/>
                                        </p:tgtEl>
                                      </p:cBhvr>
                                      <p:to x="100000" y="80000"/>
                                    </p:animScale>
                                    <p:animScale>
                                      <p:cBhvr>
                                        <p:cTn id="21" dur="166" decel="50000">
                                          <p:stCondLst>
                                            <p:cond delay="1338"/>
                                          </p:stCondLst>
                                        </p:cTn>
                                        <p:tgtEl>
                                          <p:spTgt spid="2054"/>
                                        </p:tgtEl>
                                      </p:cBhvr>
                                      <p:to x="100000" y="100000"/>
                                    </p:animScale>
                                    <p:animScale>
                                      <p:cBhvr>
                                        <p:cTn id="22" dur="26">
                                          <p:stCondLst>
                                            <p:cond delay="1642"/>
                                          </p:stCondLst>
                                        </p:cTn>
                                        <p:tgtEl>
                                          <p:spTgt spid="2054"/>
                                        </p:tgtEl>
                                      </p:cBhvr>
                                      <p:to x="100000" y="90000"/>
                                    </p:animScale>
                                    <p:animScale>
                                      <p:cBhvr>
                                        <p:cTn id="23" dur="166" decel="50000">
                                          <p:stCondLst>
                                            <p:cond delay="1668"/>
                                          </p:stCondLst>
                                        </p:cTn>
                                        <p:tgtEl>
                                          <p:spTgt spid="2054"/>
                                        </p:tgtEl>
                                      </p:cBhvr>
                                      <p:to x="100000" y="100000"/>
                                    </p:animScale>
                                    <p:animScale>
                                      <p:cBhvr>
                                        <p:cTn id="24" dur="26">
                                          <p:stCondLst>
                                            <p:cond delay="1808"/>
                                          </p:stCondLst>
                                        </p:cTn>
                                        <p:tgtEl>
                                          <p:spTgt spid="2054"/>
                                        </p:tgtEl>
                                      </p:cBhvr>
                                      <p:to x="100000" y="95000"/>
                                    </p:animScale>
                                    <p:animScale>
                                      <p:cBhvr>
                                        <p:cTn id="25" dur="166" decel="50000">
                                          <p:stCondLst>
                                            <p:cond delay="1834"/>
                                          </p:stCondLst>
                                        </p:cTn>
                                        <p:tgtEl>
                                          <p:spTgt spid="205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200" b="1" dirty="0" smtClean="0">
                <a:solidFill>
                  <a:srgbClr val="FF0000"/>
                </a:solidFill>
                <a:latin typeface="Agency FB" pitchFamily="34" charset="0"/>
              </a:rPr>
              <a:t>¿En que nos basamos para decir que el domingo como día de reposo es la marca de la Bestia?</a:t>
            </a:r>
            <a:endParaRPr lang="es-CO" sz="3200" b="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5770984" cy="1972815"/>
          </a:xfrm>
        </p:spPr>
        <p:txBody>
          <a:bodyPr>
            <a:normAutofit/>
          </a:bodyPr>
          <a:lstStyle/>
          <a:p>
            <a:pPr marL="0" indent="0" algn="ctr">
              <a:buNone/>
            </a:pPr>
            <a:r>
              <a:rPr lang="es-CO" sz="2800" b="1" dirty="0"/>
              <a:t>En el Catecismo de la doctrina de la conversión católica, </a:t>
            </a:r>
            <a:r>
              <a:rPr lang="es-CO" sz="2800" b="1" dirty="0" smtClean="0"/>
              <a:t>leemos:</a:t>
            </a:r>
            <a:endParaRPr lang="es-CO" sz="2800" dirty="0" smtClean="0"/>
          </a:p>
          <a:p>
            <a:pPr marL="0" indent="0">
              <a:buNone/>
            </a:pPr>
            <a:r>
              <a:rPr lang="es-CO" sz="2800" dirty="0" smtClean="0"/>
              <a:t>P. ¿Cuál </a:t>
            </a:r>
            <a:r>
              <a:rPr lang="es-CO" sz="2800" dirty="0"/>
              <a:t>es el día de reposo?</a:t>
            </a:r>
            <a:br>
              <a:rPr lang="es-CO" sz="2800" dirty="0"/>
            </a:br>
            <a:r>
              <a:rPr lang="es-CO" sz="2800" dirty="0" smtClean="0"/>
              <a:t>R. El </a:t>
            </a:r>
            <a:r>
              <a:rPr lang="es-CO" sz="2800" dirty="0"/>
              <a:t>sábado es el día de reposo</a:t>
            </a:r>
            <a:r>
              <a:rPr lang="es-CO" sz="2800" dirty="0" smtClean="0"/>
              <a:t>.</a:t>
            </a:r>
            <a:endParaRPr lang="es-CO" sz="2800" dirty="0"/>
          </a:p>
        </p:txBody>
      </p:sp>
      <p:sp>
        <p:nvSpPr>
          <p:cNvPr id="5" name="AutoShape 2" descr="data:image/jpeg;base64,/9j/4AAQSkZJRgABAQAAAQABAAD/2wCEAAkGBhQQEBQUDxIQFBQUFRAQDxQUEBQUFBAQFBQVFRUVFBQXHCYeFxkjGRQVHy8gIycpLCwvFR4xNTAqNSYrLCkBCQoKDgwOGg8PGjEkHiQ1LC4sLSwqLyktLSwpKiwsNCo0KiwtLCksKSwpLCwpKTQsLCwpLCw1LSwpKSksLCksLP/AABEIAQ0AuwMBIgACEQEDEQH/xAAbAAACAwEBAQAAAAAAAAAAAAAAAQMEBQIGB//EAEgQAAEDAgMBCQwIBgEEAwAAAAEAAgMEEQUSITETIjIzQVFxcrEjUlRhc4GRkpOys9EGFBU0QnSCoSSUwdLh8PFDU2JkFiVE/8QAGgEAAwEBAQEAAAAAAAAAAAAAAAEDBAIGBf/EADYRAAIBAgIHBgQGAwEBAAAAAAABAgMREjMEITFRUnGRExQyQYHBYbHh8DRCQ5Kh0QUiYnIj/9oADAMBAAIRAxEAPwDlxsCbE2BcbamwFyoYqiR7Q5lLVuBALSIDYg8oKtxDSTyVR8JyrYVVvEEW+dwG/iPMF5iMYKGKSPdznUdTBBpar7AvN4JWewKO7eCVnsCrf1p/fu9YoFU/vnesVy5UuF9R4dIf5l0KvdvBKz2BR3bwSs9gVa+tO793rFI1D++d6xSxUuF9R4dI4l0K1pvBKz2JRlm8DrPYlWTUO753rFH1l3fO9Yp46XC+oYNI410K2WfwOs9ifmlln8DrPYlWvrDu+d6xS3d3fO9Yox0uF9QwaRxroV8k/gdZ7H/KMk/gdZ7FWd3d3zvSUt3d3zvWKMVLhfUeDSONdCAMn8Dq/Y/5RuU5/wDx1nsv8qwJ3d871inu7u+d6xRjpcL6i7PSONdCuGT+B1nsv8p7nP4HWey/yp92d3zvWKN3d3zvSUY6XC+oYNI41+36kGSo8Cq/Zf5RudR4FV+zHzU27u753pKN2d3zvSUY6PC+v0Hg0jjX7fqQbnUeBVfsx80GGo8DqvUHzU+7O74+kpGY859JRipcL6hg0jjX7fqQGKo8DqvUb80bjUeB1XqN+am3U98fSVYw6Q7tHqeG3l8YTUqTdsL6nMo6RGLeNdPqZlJVCRgcARe4sdoINjf0KZVMJHc/1y++Vcup1IqM2kaKMnOnGT8yWHZJ5Ko+E5UcK4iLqN7Ar8OyTyVR8JyoYVxEXUb2KjyvX2M6/EPkvmXAgpAprOakCRTTSZ0ckJhMhCQBZCLJoGJFkWRdAwTSQECBNCCgBIKaRCYCQUWRZIBKxh3HR9dnaq91Ph/Gx9dvaqR2o4qeBmVhXAPXl+I5W1UwsdzPXl+I5Wyu6uZLmS0fKjyRPFsf5Kf4T1QwniIuo3sV6HZJ5Kf4TlRwniI+ozsXf6Xr7EV+IfJfMtqKSrY0757B4i4BZ9XM59U2EEhrWiSaxsSDsbfkut2COlc0xz0kJYRbM1pEjTyEPOt0RpRTWN2uKdebT7KN7ECT5A3aQOk2UVJSNiYGMzFrb5cxubeMqji+FurC+KI2dBC+qdzueOCz0XKVOj2k8Keo6r6T2NPG1r3fe403yhuriAPGbIE7e+b6QosGro5qdplhilDgCQ8E2cNDax0VH6RYbBHVULo4I2skEhljBdkflcQL3N9i6p0Iyum7NE6ulzhZqN07W17zQ+uM137dBc74aBcur4xtkZ6wU8+HwOhqslPDF/DSkBg/E3fA3PKsv6NMiNFGHU9OXEG8hjBfwjrdN0aahjvq5AtJqup2eFX27TTDrjTzKOaqYzV72t6SAs/Hqp7BFHFo6ZxY0960cIj0rZw0xRDK+nglFrP3Rmdzuc5jc3Uo046nN2uXnXlrVNXa+P8ABWFU3LnzNy7c19LdK7imDmhzCCDsI2FR1OFwRwV5p2FsboHvYxxzZDvRvb7OVeffK6LD6Y3yiV4iLuZo1d+xCt3ZSV4vz+Rm764u01Z2T9X5HoRWMLsoe3NzZhf0JvqWhwaXAOdwRfU9AUk0MDo2AU0DXRkFkjG5XEW/ERwukrC+msbhLA+FusNOJ5bbcu6kX8ehCKdCNSVovyHV0udGGKcdrtt8t5ugrmWUMBc4gAbSVxS1AkY142OAI86y/pcXmmcyMXJBmlPeQRkC/ncR6FGlRc54DRX0hUqWM1w6+zl2KvUYnHHo97Qea+voCz6+pdHQB7TZxEUTD/5uHJ5gVofRiE0TQ4BjpHayue0OzX/Dc8i7VGMVim9Rw9InJ4aS1+d9g6WtZKLxva4eIq7Q8azrt7VlfS2gZTyQ1tI0MjmcYqmIcFku0kDmI18y1KE91j6zO1OrSVOSs7p7DmhpDrQkpKzW0zMMG8PlJviOVxVMMG8d5Sb4jlbU62ZLmzRo2VHkiaLZJ5Kf4T1RwdvcIuozsCvwnSTyU/wnqjhHERdRvYqfpLn7Gb9d8l8yvILYpVt5RuYHVDR/haIUf0qwyQSsxCmYZGPY2KrYwXcx7Ra9h0D0KrS4tuvExTOPL3MtDes46BW0ilKUlKOtMy6FXhCGCbs02W6icRsc92xoLj5uTs9KX0Yo543Cfd6VrpTneHtkcQHi2UgcgGiz8QhkkdFE9tgTu0pAOUtad60Hl1WsFJT7FLe9f9F3DvLbvZLV12/0ZOHUjqSqqKSQgljt0YQCGuY7W7RzahWfpMO6Yd01A/cKx9MIXE0dZG0uI/hanKL7OCTbxH9lH9IIHudh5DXFrTOS4NJaLnYT5itbSxua2ONzBGT7ONOW2Mki8DaGp/LVHurEwXBSaONza1zSWBwjEA0J5A+/7rYqYyaWqyhxduDwAASTcgbAsbDq8RwMBjnu1oB7i/b02UoNqisKvrZoqKL0l4pW1Lzsd49Hkq8PB1BhfY8pcXOuT49i0rIxrBn11HFJTNvU0hLhH+J8TiCQPGCFmUmNF+9MFSJNhZuTtvT80q1OU4xlHXqsPRq8ac5wm7O9/RmlWm1HWeQcPS5q4wKggq8NjpqsuZskhlbruchBGo5QUpYJn0dYCzfGIZGN3zhv23vbaVSopXQ0kTnQzEANY/LGTkNvxcy6g5Qpxw7bv5EqsadWtPtHZWWvYcT0dRhs0cNQ5ssMulPM3UOHJ/TQrbpntdiropgMjqOKmf4hK0G/pKoy1BqmwNyyBkL5JRnaW5nODQ0NB1tonNC9uI1TnMe0dxawuBFw1oFweUaKrnGN5xVnZX53IqlKphpTd1d2fwttM/BYzTyzUkvCge4C/wD277ei2vnV2lZu1PXSH/qU7xFfkhjILfTa/nUv00wV9RJT1UJturDBWEGxBZpc9ZunmV7D6XNHNGwaupp2MAG05NAB5knKKqpxfit99RpTno8lNeC69fojzla4fZdE47PrLcx8QZ/z6FtKv9HcKFVhho5zuUl90gc8WyTMJFndINlBAyqprRVdLUZ271r2Rl7ZANhBAXFek6kU4a7X+ZbRa6ozcamrFZrod/SyX/6yRvKainydNnXt5lfwwWfFfbeO/pCyKuimnkj3aMxRRuMgY4jO99rAuaNgstqiPdWdZvvBQqu0YQ81/ZroxvKpUWyWz0Rm4bwXeUm+I5W1VwzgO8pN8RytqVbMlzZp0fKjyRLDwZPJT/CcqOE/d4+o3sV+EaP8lP8ACcqOD/d4uo3sXTyvX2Ixz3yXzNSjxCSE3jeW3222HpHKiqxCSThvJ5bbB6Boq4C6so45WtfUXdKF8Vte8JJnOAzOJDRZtzwRzBcWXaS5bKKKWwkZVPawsDiGu1c3kJQZ3FoaXOyjUNvoD0KKyAjEwwx22JqaqfGbxuLSRa4NtF3JikrgQ6SQg7QXHXpVdVTXAB5LJAGOLJHFhyscO+I2LuONq0SU+zi7yt6lqKdzHBzCQRsINiFZqcXlkFnyPI8Z29POs11Y3M1oDnF4L2ZW5szRtIsuzNZhcWu0aXEW31gLnRFppW16wvSk7uzaJ4ahzCSxzmkixsbXCmpsRkiBEb3NB2gHQqjBOHsa4Xs4BwvtsVxJXNa9rHHfPvlHPbalHFey8jqSg1d21/aLT5C4kkknbcnW66mmc83e4uOy5NzZcXRdc3Z2kgKcUrmm7SQecGxSQUrs6aWwRNzfl2qf7Rltl3SS3NnNlAEEJptbDlxjLahFS0fGs6zfeCispqPjGdZvaER2hNf6sy8MG9d5Sb4jlbVXDDvXeVn+I5XFWtmS5k9Gyo8kT0w0f5Kf4TlQwYfw8XUb2LQpRw/JT/Ccs/Bj/DxdRvYunlevsQj+IfJfMuWQU0LOawsghNFkhnKAukBAMRVWnrBHLUlxAbusgeDsLC0AgjmsrRVKooY3OdfMc7t0cHOFsxtyAC+zlWmlJRTXL+DHpEXKS1X1P+TMw1jgylALWkNqnDPfRjnMyjQX2LYY4hrs1r7nLe17cB2y6jkhjc5pzPD2BzRkc0AtJB2EHmXcUIILXlxBDmnUB1iCNttuvMqzqKUoyZnp0pRhOC+O7cRYXpBHfvG9irspXzRSyMEZccssFyc4bCSbAWtvhm5eUcytuwqPIGB9Ra2UDdGWtaw2NVqmdkLS38NrDxDk9C4U405XWu/yKypyqwwvVb5/QipphIxrm7HAOHnUijgpmxgtjuG3cWgm+UEk26ApFmkkm7bDbBtxTktYIQiy5OhIKChMEJTUfGs6ze1RKWk4xnWb2px2oU/CzMwrgv8AKz/EcripYTwX+Vn+I5XrKtbMlzJaNkx5InotrvJzfDcs/Bfu8XUZ2LQoNrvJzfDcs7Bvu8XUb2Lp5Xr7EY575L5l5CSd1nNY7IQghIYrJhAQmgMvEXmKaV7fw00b/wBRc4A9imkw2N0fdG3eAHbqHOD2uGpOhtbxWVyWiD5X7oRuctOyAuGpY4F+tvESCqNbu8UJa4Rl1hGHtkDg7NvMwA1B1vYrfuwPcn0X1PkXtftFq1tc7v6ETIWmpY5liHUzXX768jrH0ALusYxlS0lmYGnBIyOeA7dHi9hsNhtVk4c8SMdG1jmiBkWsrWkOa5xNwekIDJt1DwGcS1haJ2BzSHvJB18adtbfwXnyF+VLzxO+p/EqyubHO5tQzeSNjNK9wIbYgE5HDY4G/oUkJAqKi2gBhHiHchf91ZrWSPiMTw3c35CDujXZXAh1w3aHaWVOqwqTNPYsyyvi1DrncsgDrDn0I86TwuNtmw6jjjNPbre/X97CpFON0ZNmdaV74Swg2a0AGN3nId6QtoJyQ7rC+EusHM7kSdGSs30Zudmot51xCTlGfR1hmANxflWes4yipR5GvR1OEpQlr878/qjtCE1nNZxZCZCVkDQKWk4xnWb2hRqSj4xnWb2hdR2o5n4WZeEcF/lp/iOV+6oYTwZPLT/EcrtlatmS5kNGyo8kWsPG+Pk5vhuWbg33eLqN7FpYbwz1JfhuWbg5/h4uo3sTeV6+xJfiHy9y6mkE1nNgJoCRQAnOsCTsAJPQBcqCle6WPO1zYyRmYHMLg4cmYg6X6FabBugewbXxysb1nMIb+6zMPr2CJocQ17QGPYeE1w0Iy7dqtCNoYkr6zNOd6mBu2otVMrwwZADI6zY230dIdg6FzHOZIM7XNByOe5jo7jOwE2Dr6EEEbFxC7dJsxzZYtGWcWndNrjpzDT0qRkIimmjF8kkclRFc3NnscHtvy2eD6VaEI2+PnyZlrVZXe5p25oqHEHNp2zEh2ZrCGNYW2e8gAZiTfapH07443VALCRldUx5TdsegzMeSbgX1FhtXEMDnUDSxpc6P6vMWgXcY2cOw5bAg+ZdVWKNMLxGQ8yMfEwDU3eLagbLf0XSik1q1Nu/3/JzKTaf+2tJW+N/uxJHK76xIwm7AyF7NP+43N51HU1xillDrFjIopRYa3dfRcCqayolDnAZYqVmptq2IXUlTAZ3VTY9851LTGL/zLbvsOkBNUYubVtWr2E9IlGnGV9eu/wDJPHG98eYPax+h3NzCQR3ucHQ28SjxGd7WgQtDpDctbztaC559UfuuabFWPaLO10BYOEDygjaNUYcRJKZXh1mnJFZ5ZvAd8dOc39CiksV5qyRonJ4H2bu2WaeYPY1w2OAcPOpCFVpINxllg1yscHwnnhkGZmvLbUeZWyo1I4JNGmjU7SCkcpWTQuC4ipaPjGdZvaFEVJSDujOs3tC6jtRxPwszcIbvZPFNP8Qq6qOE7JPLVHxCrqrXzJcyOi5MeRbw3h/pl9xyy8H4iLqN7FpYad/+mT3HLMwb7vF1GpvK9fYks/0XzL1l0kAi6zmwZQhCQBddyzF5u6xPPYZvO7aVwhNSa2HLinraGTt8eq6Ex0seDfL4r7bLhCd2GFDjkLTdpII2EaWSkkLjc2122aBfpsNUkFGJ2sGCN72JPrLucbLcEbObYud1Nwbm7QA08oA2BcosjE/NiVOK2IkkqXONyddpIABJ8ZG1cJIQ5N7Rxgo7EdPkJtfWwyjxDm/crm6EJXOkktgroJSQUDBSUfGM6ze0KJS0fGM6ze0Jx2o5n4WZuGDjfL1HxCrip4b/ANXy9R8Qq6rV8yXMjouTHkT4cd/+mT3CszBfu8XUb2LTw87/AMz/AHCszBfu8XUb2JvK9fYks/09y8nZATWc2AUITSECSAE0DEmhFkCOUWTKLoOgSRdAQIAhAKCUAgCLpICBgkU0IGcqWj4xnWb2hRWUtLxjOs3tXUdqOZr/AFZnYftm8vUe+VbVSh2zeXqPfKtq1fMlzIaLkx5E+H8PzP8AdKzcGH8PF1GrSw8b8dDvdKzsG4iPqNXTyvX2JrP9PcvBASCYWY1jQAndJIBhCEwkAJJoCAEQki6SYAAhFkBACCd0FCBoRRdNJACQShBTGCkph3RnWb2hRhSU537es3tTW0U/CyhRcKb8xUe+VZsq9Jw5/wAxUe+VYurV8xmfRcmPImw/hjod7pWfg33ePqNWhh/DH6vdKzsG4iPqhN5Xr7E1n+nuXgmEgmCs7NY0IQCkA7ouldNAAShCEgEhIhF10A0kIQAii6CUBIYXSXSSYCQEI5EDC67g4bes3tUa7p+G3rN7V0tpzPwspUp38/5io98qwq1Jw5/zFR75VlVrZjIaNkx5E+H8YP1e6VnYNxEfVC0MO4wefsKz8HPcI+qF08r19iSz/T3LyAkELMaztC5C6KQwumFxddAoAaHFJBQIjpG5xcvLXZtWEDMGEizui1/QuaeXOXBoO9D3OJaQN7bQabVZoqB8xIhBc4Pawi+y7SfRsuOhatZ9F5KVoecnLlbm1e8jXNfT/navtw0enVinhsjzVXTKujyksd3fZu+9hiX/ANIsmAuammkp3WnY5oeczX7WnNyX/wBC6C+XXpOnJxPvaNXVempJ8+YIJQgqBpEgoRZdIBBBTXJQxjXUHDb1m9oXFl3T8NvWb2oW05n4WUqbhz/mKj3yrCrUnDn/ADFR75VhVrZjI6Nkx5FjDeNb0nsKzsIPcI+r81pYVxzOn+hWbg47gzoPaV28r19iKz/T3Lt0JAJrObBhNK6EgGgJLoJDGFxUPysJG3YL850H7rtQVp3v6o/fau6avJIlWk405Nbmex+jbm0tMQxjt0kEmVx4RcLjMW7bEi9+W6imrxJGWTP3R5aC1hkbmjlLh0X0OzZop4ap813g2O+a+1gC1wIDQeQjID51hU9DG7IQS17ZSw73OMgbfOXgclzvdmi9UlY8FJ3bbPeVmEMqaERloPc974nZfmvllGTlsdrS5hJ5cptf9l9H/wDkf1cBsgjsC1mUO7pldwXNH4rjXkXzaklDjIRfWSQ/uvn/AOQj/wDNM+x/h5NVXHeiykUFF18M9UJBKCuSUIAQhF0wQiu6Yb9vWb2rglSUvDZ1m9qFtFPwsoU3Dn/MVHvlWrqtS8Of8xUfEKsqtbMkR0XJjyLOE8czp/osvB+JZ+r3itXCOOj6wWTg/Et/V7zlR5Xr7El+I9PcvBOyQQsxrOkISKQxp3XKYSAd1BWu3n6me+1TqCrZdmgvq0257OB/oqU3aaZKsm6cktzPYUmCyZN0jDSAzujC3Nnc5zX38W8J2cyjigY8taWtZuzC+EtMgyFzLgAXtrYXtz2UlB9OI49sU5G5sY4ZG6yM0uDm2EdixB9IImMs2jkc4Zwx5fvmgkuBAvYEG2zmXpO3p8SPE91rP8j6M04KNtRPGM+YEPldoA4NbyWOvIV5emFjJ4pHjsCs0mLhkhkNPK5xsW90DQ03vYDkF1Uo2u3znDKXPc622wOzYsWnVYSp2iz6v+L0epCteUWtRYQhC+KemEUFCRTQCQUyuSkAWUtIO6M6ze0KJS0nGM6ze0Jx2hLwso0o38/5io+IVYVel4c/5io98qyq18yXMjouTHkixg57tH1gsvB+Jb+r3nLTwfjo+sFl4Oe4t6Xe85UeV6+xFZ6/8+5fBQkELMazoIKSCkxkQrG3IuAWkNN+ci66bVsOxzdRca7RzrMfg7iSQ8b52Y35Drs8xsm7C3kEXYM2psDodRZvisVbDDeZ8dThNGSuY293t02i4v8A780zVttfM22gvflus04U/TVhy3tcHfXAGqI8FLWlocNSDqNnCvb0oww3i7SfCXJcSaC0bQQ45gRlaG7bnpXf16O9s7b6co5dioPwp1mAbnvQ9t3XO03uP6oGEOGwt5jcHZrfzp4YbxY6m40G1rDYB7SeTUf7yFOOrY42DmknYL+ZZ1NhLmEb5uhBvrewvfxcqcOFOa8Ou3Qi9r+PZ5uVJxhvGpz80XY65puTdoBIDjoHWvchH1+M/jby215lTdhrzYF7crXOLNNSHX0d6SuW4U4XALddt7nYbjoRhhvDHU3Ggaxlr5m25NedSXWPHgjgb5wSdCCDYC1tFrtGi5korYzunOUvErAhCCplkwUtIe6M6ze1QhTUvGM6ze1dR2hPwso0/Dn/ADFR75VhQQcOf8xUfEKmVK2ZIjouTHkiXDpgyRjnbA4E9CqRYGGizK54bckD6oDa5J25/GpGhdBdxrOKtZHE6Cm8V2ns1HIwj/33/wAoP710MJ/9+T+Ub/curJhHb/8AK6HPdf8AuXU5+yB4fL/KM/uQMIHh0/8AKs/uUgCaXeHwroPuif55dTj7Ib4dUeamj/uXX2Szw2p/l4vmmQhHeHuXQO5x4pdRfZLPDar2EXzR9kx+G1XsIfmukBLt3uXQO6Lil1OPsqPwyq9hD80DCo/DKv2EPzXRCSfbvcug+6Lil1OThUfhlX7CL5p/ZMfhlX7GH5poR273LoHdFxS6i+yYvDKz2UKX2TF4XWeyhXRKSO3e5dA7muKXUX2RF4XWeziS+yYvC632cS7SIT7d7l0Dui4pfuORhMXhdb6kSPsmHwqt9WJMoR28ty6D7pHil1F9kw+FVvqxfJdMwyEEH6zW6a7Ivkoy5cOR28ty6CeiR85PqJsTYy6znOzPe+7rZiXG+ttE91Pi9CTY0y0eP0qMpXd2aYwwxSWw/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1028" name="Picture 4" descr="http://3.bp.blogspot.com/-ub4ms1CrjFE/T8VWS3YcUiI/AAAAAAAAAV0/lmFs6z5RGFc/s1600/catecism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86830">
            <a:off x="6898879" y="1486468"/>
            <a:ext cx="1459632" cy="1792834"/>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279022" y="3573016"/>
            <a:ext cx="8656513" cy="3108543"/>
          </a:xfrm>
          <a:prstGeom prst="rect">
            <a:avLst/>
          </a:prstGeom>
        </p:spPr>
        <p:txBody>
          <a:bodyPr wrap="square">
            <a:spAutoFit/>
          </a:bodyPr>
          <a:lstStyle/>
          <a:p>
            <a:pPr algn="ctr"/>
            <a:r>
              <a:rPr lang="es-CO" sz="2800" dirty="0" smtClean="0"/>
              <a:t>P. ¿Por </a:t>
            </a:r>
            <a:r>
              <a:rPr lang="es-CO" sz="2800" dirty="0"/>
              <a:t>qué observamos el domingo en lugar del sábado?</a:t>
            </a:r>
            <a:br>
              <a:rPr lang="es-CO" sz="2800" dirty="0"/>
            </a:br>
            <a:r>
              <a:rPr lang="es-CO" sz="2800" dirty="0" smtClean="0"/>
              <a:t>R. </a:t>
            </a:r>
            <a:r>
              <a:rPr lang="es-CO" sz="2800" i="1" dirty="0" smtClean="0">
                <a:latin typeface="Agency FB" pitchFamily="34" charset="0"/>
              </a:rPr>
              <a:t>Observamos </a:t>
            </a:r>
            <a:r>
              <a:rPr lang="es-CO" sz="2800" i="1" dirty="0">
                <a:latin typeface="Agency FB" pitchFamily="34" charset="0"/>
              </a:rPr>
              <a:t>el domingo en lugar del sábado porque la Iglesia Católica, en el Consejo de Laodicea, (336 de AD) transfieren la solemnidad del sábado a Sunday…. </a:t>
            </a:r>
            <a:r>
              <a:rPr lang="es-CO" sz="2800" dirty="0"/>
              <a:t>Observamos el domingo en lugar del sábado porque la </a:t>
            </a:r>
            <a:r>
              <a:rPr lang="es-CO" sz="2800" dirty="0">
                <a:latin typeface="Agency FB" pitchFamily="34" charset="0"/>
              </a:rPr>
              <a:t>Iglesia Católica, en el Consejo de Laodicea, (336 de AD) transfirió la solemnidad del sábado a domingo….</a:t>
            </a:r>
            <a:br>
              <a:rPr lang="es-CO" sz="2800" dirty="0">
                <a:latin typeface="Agency FB" pitchFamily="34" charset="0"/>
              </a:rPr>
            </a:br>
            <a:endParaRPr lang="es-CO" sz="2800" dirty="0">
              <a:latin typeface="Agency FB" pitchFamily="34" charset="0"/>
            </a:endParaRPr>
          </a:p>
        </p:txBody>
      </p:sp>
    </p:spTree>
    <p:extLst>
      <p:ext uri="{BB962C8B-B14F-4D97-AF65-F5344CB8AC3E}">
        <p14:creationId xmlns:p14="http://schemas.microsoft.com/office/powerpoint/2010/main" val="3205032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1028"/>
                                        </p:tgtEl>
                                        <p:attrNameLst>
                                          <p:attrName>style.visibility</p:attrName>
                                        </p:attrNameLst>
                                      </p:cBhvr>
                                      <p:to>
                                        <p:strVal val="visible"/>
                                      </p:to>
                                    </p:set>
                                    <p:animEffect transition="in" filter="wheel(1)">
                                      <p:cBhvr>
                                        <p:cTn id="14" dur="2000"/>
                                        <p:tgtEl>
                                          <p:spTgt spid="1028"/>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randombar(horizontal)">
                                      <p:cBhvr>
                                        <p:cTn id="3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404664"/>
            <a:ext cx="8784976" cy="6264696"/>
          </a:xfrm>
        </p:spPr>
        <p:txBody>
          <a:bodyPr>
            <a:normAutofit fontScale="85000" lnSpcReduction="10000"/>
          </a:bodyPr>
          <a:lstStyle/>
          <a:p>
            <a:pPr marL="0" indent="0">
              <a:buNone/>
            </a:pPr>
            <a:r>
              <a:rPr lang="es-CO" dirty="0" smtClean="0"/>
              <a:t>P. ¿Por </a:t>
            </a:r>
            <a:r>
              <a:rPr lang="es-CO" dirty="0"/>
              <a:t>qué la Iglesia Católica sustituyó el domingo por el sábado?</a:t>
            </a:r>
            <a:br>
              <a:rPr lang="es-CO" dirty="0"/>
            </a:br>
            <a:r>
              <a:rPr lang="es-CO" dirty="0" smtClean="0"/>
              <a:t>R. La </a:t>
            </a:r>
            <a:r>
              <a:rPr lang="es-CO" dirty="0"/>
              <a:t>Iglesia sustituyó el domingo por el sábado, porque </a:t>
            </a:r>
            <a:r>
              <a:rPr lang="es-CO" dirty="0">
                <a:latin typeface="Agency FB" pitchFamily="34" charset="0"/>
              </a:rPr>
              <a:t>Cristo se levantó de entre los muertos en domingo, y el Espíritu Santo descendió sobre los apóstoles en </a:t>
            </a:r>
            <a:r>
              <a:rPr lang="es-CO" dirty="0" smtClean="0">
                <a:latin typeface="Agency FB" pitchFamily="34" charset="0"/>
              </a:rPr>
              <a:t>domingo.</a:t>
            </a:r>
            <a:endParaRPr lang="es-CO" dirty="0">
              <a:latin typeface="Agency FB" pitchFamily="34" charset="0"/>
            </a:endParaRPr>
          </a:p>
          <a:p>
            <a:pPr marL="0" indent="0">
              <a:buNone/>
            </a:pPr>
            <a:endParaRPr lang="es-CO" dirty="0" smtClean="0">
              <a:latin typeface="Agency FB" pitchFamily="34" charset="0"/>
            </a:endParaRPr>
          </a:p>
          <a:p>
            <a:pPr marL="0" indent="0">
              <a:buNone/>
            </a:pPr>
            <a:r>
              <a:rPr lang="es-CO" dirty="0" smtClean="0"/>
              <a:t>P. ¿Bajo qué autoridad la Iglesia sustituyó el domingo por el sábado?</a:t>
            </a:r>
            <a:br>
              <a:rPr lang="es-CO" dirty="0" smtClean="0"/>
            </a:br>
            <a:r>
              <a:rPr lang="es-CO" dirty="0" smtClean="0"/>
              <a:t>R. ¡La Iglesia sustituyó el domingo por el sábado por la </a:t>
            </a:r>
            <a:r>
              <a:rPr lang="es-CO" u="sng" dirty="0" smtClean="0">
                <a:latin typeface="Agency FB" pitchFamily="34" charset="0"/>
              </a:rPr>
              <a:t>plenitud de ese poder divino que Jesucristo le otorgó a ella</a:t>
            </a:r>
            <a:r>
              <a:rPr lang="es-CO" dirty="0" smtClean="0"/>
              <a:t>! — El reverendo Peter Geiermann, C.SS.R., (1946), p. 50. </a:t>
            </a:r>
          </a:p>
          <a:p>
            <a:pPr marL="0" indent="0">
              <a:buNone/>
            </a:pPr>
            <a:endParaRPr lang="es-CO" dirty="0" smtClean="0"/>
          </a:p>
          <a:p>
            <a:pPr marL="0" indent="0">
              <a:buNone/>
            </a:pPr>
            <a:r>
              <a:rPr lang="es-CO" dirty="0" smtClean="0"/>
              <a:t>Nota. </a:t>
            </a:r>
            <a:r>
              <a:rPr lang="es-CO" i="1" dirty="0" smtClean="0">
                <a:solidFill>
                  <a:srgbClr val="FF0000"/>
                </a:solidFill>
              </a:rPr>
              <a:t>Lea cuidadosamente Mateo 5:17-19. Y se dará cuenta que el Señor Jesucristo no le otorgó poder a ningún hombre o a la iglesia para sustituir ninguno de sus Mandamientos.</a:t>
            </a:r>
          </a:p>
          <a:p>
            <a:endParaRPr lang="es-CO" dirty="0"/>
          </a:p>
        </p:txBody>
      </p:sp>
    </p:spTree>
    <p:extLst>
      <p:ext uri="{BB962C8B-B14F-4D97-AF65-F5344CB8AC3E}">
        <p14:creationId xmlns:p14="http://schemas.microsoft.com/office/powerpoint/2010/main" val="76634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p:cTn id="17"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marL="0" indent="0" algn="ctr">
              <a:buNone/>
            </a:pPr>
            <a:r>
              <a:rPr lang="es-CO" dirty="0" smtClean="0"/>
              <a:t> El </a:t>
            </a:r>
            <a:r>
              <a:rPr lang="es-CO" dirty="0"/>
              <a:t>libro de Peter Geiermann, </a:t>
            </a:r>
            <a:r>
              <a:rPr lang="es-CO" dirty="0" smtClean="0"/>
              <a:t>A Convert's </a:t>
            </a:r>
            <a:r>
              <a:rPr lang="es-CO" dirty="0"/>
              <a:t>Catechism of Catholic Doctrine,  </a:t>
            </a:r>
            <a:r>
              <a:rPr lang="es-CO" dirty="0" smtClean="0"/>
              <a:t>dice lo siguiente </a:t>
            </a:r>
            <a:r>
              <a:rPr lang="es-CO" dirty="0"/>
              <a:t>en la página 50:</a:t>
            </a:r>
          </a:p>
          <a:p>
            <a:pPr marL="0" indent="0">
              <a:buNone/>
            </a:pPr>
            <a:endParaRPr lang="es-CO" dirty="0" smtClean="0"/>
          </a:p>
          <a:p>
            <a:pPr marL="0" indent="0">
              <a:buNone/>
            </a:pPr>
            <a:r>
              <a:rPr lang="es-CO" dirty="0" smtClean="0"/>
              <a:t>P</a:t>
            </a:r>
            <a:r>
              <a:rPr lang="es-CO" dirty="0"/>
              <a:t>. ¿CUAL ES EL DIA SABADO?</a:t>
            </a:r>
          </a:p>
          <a:p>
            <a:pPr marL="0" indent="0">
              <a:buNone/>
            </a:pPr>
            <a:r>
              <a:rPr lang="es-CO" dirty="0"/>
              <a:t>R. El Sábado es el día de reposo.</a:t>
            </a:r>
          </a:p>
          <a:p>
            <a:pPr marL="0" indent="0">
              <a:buNone/>
            </a:pPr>
            <a:endParaRPr lang="es-CO" dirty="0" smtClean="0"/>
          </a:p>
          <a:p>
            <a:pPr marL="0" indent="0">
              <a:buNone/>
            </a:pPr>
            <a:r>
              <a:rPr lang="es-CO" dirty="0" smtClean="0"/>
              <a:t>P</a:t>
            </a:r>
            <a:r>
              <a:rPr lang="es-CO" dirty="0"/>
              <a:t>. ¿POR QUE GUARDAMOS EL DOMINGO EN </a:t>
            </a:r>
            <a:r>
              <a:rPr lang="es-CO" dirty="0" smtClean="0"/>
              <a:t>VEZ DE </a:t>
            </a:r>
            <a:r>
              <a:rPr lang="es-CO" dirty="0"/>
              <a:t>GUARDAR EL SABADO?</a:t>
            </a:r>
          </a:p>
          <a:p>
            <a:pPr marL="0" indent="0">
              <a:buNone/>
            </a:pPr>
            <a:r>
              <a:rPr lang="es-CO" dirty="0"/>
              <a:t>R. Observamos el Domingo en vez del Sábado porque </a:t>
            </a:r>
            <a:r>
              <a:rPr lang="es-CO" dirty="0" smtClean="0"/>
              <a:t>la Iglesia </a:t>
            </a:r>
            <a:r>
              <a:rPr lang="es-CO" dirty="0"/>
              <a:t>Católica transfirió la solemnidad del Sábado </a:t>
            </a:r>
            <a:r>
              <a:rPr lang="es-CO" dirty="0" smtClean="0"/>
              <a:t>al Domingo</a:t>
            </a:r>
            <a:r>
              <a:rPr lang="es-CO" dirty="0"/>
              <a:t>".</a:t>
            </a:r>
          </a:p>
          <a:p>
            <a:endParaRPr lang="es-CO" dirty="0" smtClean="0"/>
          </a:p>
          <a:p>
            <a:pPr marL="0" indent="0">
              <a:buNone/>
            </a:pPr>
            <a:r>
              <a:rPr lang="es-CO" dirty="0" smtClean="0"/>
              <a:t>El Cardenal Jaime Gibbons de Baltimore dice: "Claro que </a:t>
            </a:r>
            <a:r>
              <a:rPr lang="es-CO" dirty="0"/>
              <a:t>la Iglesia Católica reclama que el cambio fué suyo. </a:t>
            </a:r>
            <a:r>
              <a:rPr lang="es-CO" dirty="0" smtClean="0"/>
              <a:t>Y este </a:t>
            </a:r>
            <a:r>
              <a:rPr lang="es-CO" dirty="0"/>
              <a:t>acto constituye una </a:t>
            </a:r>
            <a:r>
              <a:rPr lang="es-CO" b="1" u="sng" dirty="0"/>
              <a:t>MARCA </a:t>
            </a:r>
            <a:r>
              <a:rPr lang="es-CO" dirty="0"/>
              <a:t>de su poder eclesiástico </a:t>
            </a:r>
            <a:r>
              <a:rPr lang="es-CO" dirty="0" smtClean="0"/>
              <a:t>y de </a:t>
            </a:r>
            <a:r>
              <a:rPr lang="es-CO" dirty="0"/>
              <a:t>su autoridad en asuntos religiosos."</a:t>
            </a:r>
          </a:p>
        </p:txBody>
      </p:sp>
    </p:spTree>
    <p:extLst>
      <p:ext uri="{BB962C8B-B14F-4D97-AF65-F5344CB8AC3E}">
        <p14:creationId xmlns:p14="http://schemas.microsoft.com/office/powerpoint/2010/main" val="327453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ircle(in)">
                                      <p:cBhvr>
                                        <p:cTn id="15" dur="2000"/>
                                        <p:tgtEl>
                                          <p:spTgt spid="3">
                                            <p:txEl>
                                              <p:pRg st="2" end="2"/>
                                            </p:txEl>
                                          </p:spTgt>
                                        </p:tgtEl>
                                      </p:cBhvr>
                                    </p:animEffect>
                                  </p:childTnLst>
                                </p:cTn>
                              </p:par>
                              <p:par>
                                <p:cTn id="16" presetID="6" presetClass="entr" presetSubtype="16"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ircle(in)">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2000"/>
                                        <p:tgtEl>
                                          <p:spTgt spid="3">
                                            <p:txEl>
                                              <p:pRg st="5" end="5"/>
                                            </p:txEl>
                                          </p:spTgt>
                                        </p:tgtEl>
                                      </p:cBhvr>
                                    </p:animEffect>
                                    <p:anim calcmode="lin" valueType="num">
                                      <p:cBhvr>
                                        <p:cTn id="24"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5" dur="2000" fill="hold"/>
                                        <p:tgtEl>
                                          <p:spTgt spid="3">
                                            <p:txEl>
                                              <p:pRg st="5" end="5"/>
                                            </p:txEl>
                                          </p:spTgt>
                                        </p:tgtEl>
                                        <p:attrNameLst>
                                          <p:attrName>ppt_h</p:attrName>
                                        </p:attrNameLst>
                                      </p:cBhvr>
                                      <p:tavLst>
                                        <p:tav tm="0">
                                          <p:val>
                                            <p:strVal val="#ppt_h"/>
                                          </p:val>
                                        </p:tav>
                                        <p:tav tm="100000">
                                          <p:val>
                                            <p:strVal val="#ppt_h"/>
                                          </p:val>
                                        </p:tav>
                                      </p:tavLst>
                                    </p:anim>
                                  </p:childTnLst>
                                </p:cTn>
                              </p:par>
                              <p:par>
                                <p:cTn id="26" presetID="45" presetClass="entr" presetSubtype="0"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2000"/>
                                        <p:tgtEl>
                                          <p:spTgt spid="3">
                                            <p:txEl>
                                              <p:pRg st="6" end="6"/>
                                            </p:txEl>
                                          </p:spTgt>
                                        </p:tgtEl>
                                      </p:cBhvr>
                                    </p:animEffect>
                                    <p:anim calcmode="lin" valueType="num">
                                      <p:cBhvr>
                                        <p:cTn id="29"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1000"/>
                                        <p:tgtEl>
                                          <p:spTgt spid="3">
                                            <p:txEl>
                                              <p:pRg st="8" end="8"/>
                                            </p:txEl>
                                          </p:spTgt>
                                        </p:tgtEl>
                                      </p:cBhvr>
                                    </p:animEffect>
                                    <p:anim calcmode="lin" valueType="num">
                                      <p:cBhvr>
                                        <p:cTn id="3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944216"/>
          </a:xfrm>
        </p:spPr>
        <p:txBody>
          <a:bodyPr>
            <a:normAutofit lnSpcReduction="10000"/>
          </a:bodyPr>
          <a:lstStyle/>
          <a:p>
            <a:r>
              <a:rPr lang="es-CO" dirty="0"/>
              <a:t>Note también las siguientes palabras de la revista </a:t>
            </a:r>
            <a:r>
              <a:rPr lang="es-CO" dirty="0" smtClean="0"/>
              <a:t>The Catholic </a:t>
            </a:r>
            <a:r>
              <a:rPr lang="es-CO" dirty="0"/>
              <a:t>Record, publicado en Londres y en </a:t>
            </a:r>
            <a:r>
              <a:rPr lang="es-CO" dirty="0" smtClean="0"/>
              <a:t>Ontario, Canadá</a:t>
            </a:r>
            <a:r>
              <a:rPr lang="es-CO" dirty="0"/>
              <a:t>, Septiembre 1, 1923: </a:t>
            </a:r>
            <a:endParaRPr lang="es-CO" dirty="0" smtClean="0"/>
          </a:p>
        </p:txBody>
      </p:sp>
      <p:pic>
        <p:nvPicPr>
          <p:cNvPr id="2050" name="Picture 2" descr="http://t0.gstatic.com/images?q=tbn:ANd9GcTn1JlASg2wQKMz6QhS5bN1rZCzc2LTdjuddiSkGsoIjzIgx9ZRS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2420887"/>
            <a:ext cx="2520280" cy="2565509"/>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06408" y="2431852"/>
            <a:ext cx="6048672" cy="2554545"/>
          </a:xfrm>
          <a:prstGeom prst="rect">
            <a:avLst/>
          </a:prstGeom>
        </p:spPr>
        <p:txBody>
          <a:bodyPr wrap="square">
            <a:spAutoFit/>
          </a:bodyPr>
          <a:lstStyle/>
          <a:p>
            <a:pPr algn="ctr"/>
            <a:r>
              <a:rPr lang="es-CO" sz="3200" dirty="0"/>
              <a:t>"El Domingo es nuestra </a:t>
            </a:r>
            <a:r>
              <a:rPr lang="es-CO" sz="3200" b="1" u="sng" dirty="0"/>
              <a:t>MARCA</a:t>
            </a:r>
            <a:r>
              <a:rPr lang="es-CO" sz="3200" dirty="0"/>
              <a:t> de autoridad. . . la iglesia está por encima de la Biblia y este cambio de la observancia del Sábado es una prueba de tal hecho".</a:t>
            </a:r>
          </a:p>
        </p:txBody>
      </p:sp>
      <p:sp>
        <p:nvSpPr>
          <p:cNvPr id="5" name="4 Rectángulo"/>
          <p:cNvSpPr/>
          <p:nvPr/>
        </p:nvSpPr>
        <p:spPr>
          <a:xfrm>
            <a:off x="306408" y="5103674"/>
            <a:ext cx="8586072" cy="1692771"/>
          </a:xfrm>
          <a:prstGeom prst="rect">
            <a:avLst/>
          </a:prstGeom>
        </p:spPr>
        <p:txBody>
          <a:bodyPr wrap="square">
            <a:spAutoFit/>
          </a:bodyPr>
          <a:lstStyle/>
          <a:p>
            <a:pPr algn="ctr"/>
            <a:r>
              <a:rPr lang="es-CO" sz="2400" dirty="0"/>
              <a:t>Note que cuando el papa Benedicto XVI renuncia a su pontificad el 28 de febrero de 2013, suceden dos cosas.</a:t>
            </a:r>
          </a:p>
          <a:p>
            <a:pPr algn="ctr"/>
            <a:r>
              <a:rPr lang="es-CO" sz="2800" b="1" dirty="0" smtClean="0">
                <a:solidFill>
                  <a:srgbClr val="FF0000"/>
                </a:solidFill>
              </a:rPr>
              <a:t>1</a:t>
            </a:r>
            <a:r>
              <a:rPr lang="es-CO" sz="2800" b="1" dirty="0">
                <a:solidFill>
                  <a:srgbClr val="FF0000"/>
                </a:solidFill>
              </a:rPr>
              <a:t>)</a:t>
            </a:r>
            <a:r>
              <a:rPr lang="es-CO" sz="2400" dirty="0"/>
              <a:t>. Su renuncia es incuestionable. </a:t>
            </a:r>
            <a:r>
              <a:rPr lang="es-CO" sz="2400" dirty="0" smtClean="0"/>
              <a:t>Y</a:t>
            </a:r>
          </a:p>
          <a:p>
            <a:pPr algn="ctr"/>
            <a:r>
              <a:rPr lang="es-CO" sz="2800" b="1" dirty="0" smtClean="0">
                <a:solidFill>
                  <a:srgbClr val="FF0000"/>
                </a:solidFill>
              </a:rPr>
              <a:t>2</a:t>
            </a:r>
            <a:r>
              <a:rPr lang="es-CO" sz="2800" b="1" dirty="0">
                <a:solidFill>
                  <a:srgbClr val="FF0000"/>
                </a:solidFill>
              </a:rPr>
              <a:t>)</a:t>
            </a:r>
            <a:r>
              <a:rPr lang="es-CO" sz="2400" dirty="0"/>
              <a:t>.Él dice que se confesó con Dios.</a:t>
            </a:r>
          </a:p>
        </p:txBody>
      </p:sp>
    </p:spTree>
    <p:extLst>
      <p:ext uri="{BB962C8B-B14F-4D97-AF65-F5344CB8AC3E}">
        <p14:creationId xmlns:p14="http://schemas.microsoft.com/office/powerpoint/2010/main" val="348465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500" fill="hold"/>
                                        <p:tgtEl>
                                          <p:spTgt spid="2050"/>
                                        </p:tgtEl>
                                        <p:attrNameLst>
                                          <p:attrName>ppt_w</p:attrName>
                                        </p:attrNameLst>
                                      </p:cBhvr>
                                      <p:tavLst>
                                        <p:tav tm="0">
                                          <p:val>
                                            <p:fltVal val="0"/>
                                          </p:val>
                                        </p:tav>
                                        <p:tav tm="100000">
                                          <p:val>
                                            <p:strVal val="#ppt_w"/>
                                          </p:val>
                                        </p:tav>
                                      </p:tavLst>
                                    </p:anim>
                                    <p:anim calcmode="lin" valueType="num">
                                      <p:cBhvr>
                                        <p:cTn id="15" dur="500" fill="hold"/>
                                        <p:tgtEl>
                                          <p:spTgt spid="2050"/>
                                        </p:tgtEl>
                                        <p:attrNameLst>
                                          <p:attrName>ppt_h</p:attrName>
                                        </p:attrNameLst>
                                      </p:cBhvr>
                                      <p:tavLst>
                                        <p:tav tm="0">
                                          <p:val>
                                            <p:fltVal val="0"/>
                                          </p:val>
                                        </p:tav>
                                        <p:tav tm="100000">
                                          <p:val>
                                            <p:strVal val="#ppt_h"/>
                                          </p:val>
                                        </p:tav>
                                      </p:tavLst>
                                    </p:anim>
                                    <p:animEffect transition="in" filter="fade">
                                      <p:cBhvr>
                                        <p:cTn id="16" dur="500"/>
                                        <p:tgtEl>
                                          <p:spTgt spid="205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b="1" i="1" dirty="0" smtClean="0">
                <a:solidFill>
                  <a:srgbClr val="FF0000"/>
                </a:solidFill>
                <a:latin typeface="Agency FB" pitchFamily="34" charset="0"/>
              </a:rPr>
              <a:t>Observe que mientras que Dios dice: «Acuérdate de Santificar el Sábado», este poder dice: «No, guarda el domingo».</a:t>
            </a:r>
            <a:endParaRPr lang="es-CO" sz="3200" b="1" i="1" dirty="0">
              <a:solidFill>
                <a:srgbClr val="FF0000"/>
              </a:solidFill>
              <a:latin typeface="Agency FB" pitchFamily="34" charset="0"/>
            </a:endParaRPr>
          </a:p>
        </p:txBody>
      </p:sp>
      <p:pic>
        <p:nvPicPr>
          <p:cNvPr id="4" name="Picture 2" descr="http://heyssen.files.wordpress.com/2011/10/domigo.png?w=6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818536"/>
            <a:ext cx="4104456" cy="428625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3.gstatic.com/images?q=tbn:ANd9GcTxbv33s6-oxSWo_vjn5ymoh4Fa-TqInxU3s3Mi0IeK83-aaH7K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818536"/>
            <a:ext cx="4104456"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32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229600" cy="1584176"/>
          </a:xfrm>
        </p:spPr>
        <p:txBody>
          <a:bodyPr>
            <a:normAutofit lnSpcReduction="10000"/>
          </a:bodyPr>
          <a:lstStyle/>
          <a:p>
            <a:pPr marL="0" indent="0" algn="ctr">
              <a:buNone/>
            </a:pPr>
            <a:r>
              <a:rPr lang="es-CO" sz="3600" i="1" u="sng" dirty="0">
                <a:solidFill>
                  <a:srgbClr val="FF0000"/>
                </a:solidFill>
              </a:rPr>
              <a:t>Al mismo tiempo que Dios sella a sus hijos con el sábado en sus frentes, ¿qué </a:t>
            </a:r>
            <a:r>
              <a:rPr lang="es-CO" sz="3600" i="1" u="sng" dirty="0" smtClean="0">
                <a:solidFill>
                  <a:srgbClr val="FF0000"/>
                </a:solidFill>
              </a:rPr>
              <a:t>pondría </a:t>
            </a:r>
            <a:r>
              <a:rPr lang="es-CO" sz="3600" i="1" u="sng" dirty="0">
                <a:solidFill>
                  <a:srgbClr val="FF0000"/>
                </a:solidFill>
              </a:rPr>
              <a:t>Satanás a los suyos en el mismo lugar</a:t>
            </a:r>
            <a:r>
              <a:rPr lang="es-CO" sz="3600" i="1" u="sng" dirty="0" smtClean="0">
                <a:solidFill>
                  <a:srgbClr val="FF0000"/>
                </a:solidFill>
              </a:rPr>
              <a:t>?</a:t>
            </a:r>
            <a:endParaRPr lang="es-CO" sz="3600" i="1" u="sng" dirty="0">
              <a:solidFill>
                <a:srgbClr val="FF0000"/>
              </a:solidFill>
            </a:endParaRPr>
          </a:p>
        </p:txBody>
      </p:sp>
      <p:sp>
        <p:nvSpPr>
          <p:cNvPr id="4" name="3 Rectángulo"/>
          <p:cNvSpPr/>
          <p:nvPr/>
        </p:nvSpPr>
        <p:spPr>
          <a:xfrm>
            <a:off x="251519" y="2333685"/>
            <a:ext cx="5544617" cy="4154984"/>
          </a:xfrm>
          <a:prstGeom prst="rect">
            <a:avLst/>
          </a:prstGeom>
        </p:spPr>
        <p:txBody>
          <a:bodyPr wrap="square">
            <a:spAutoFit/>
          </a:bodyPr>
          <a:lstStyle/>
          <a:p>
            <a:r>
              <a:rPr lang="es-CO" sz="2400" dirty="0">
                <a:solidFill>
                  <a:srgbClr val="FF0000"/>
                </a:solidFill>
              </a:rPr>
              <a:t>Apoc.13:15-17</a:t>
            </a:r>
            <a:r>
              <a:rPr lang="es-CO" sz="2400" dirty="0" smtClean="0"/>
              <a:t>.</a:t>
            </a:r>
            <a:r>
              <a:rPr lang="es-CO" sz="2400" b="1" baseline="30000" dirty="0"/>
              <a:t> 15 </a:t>
            </a:r>
            <a:r>
              <a:rPr lang="es-CO" sz="2400" dirty="0"/>
              <a:t>Y se le permitió infundir aliento a la imagen de la bestia, para que la imagen hablase e hiciese matar a todo el que no la adorase. </a:t>
            </a:r>
          </a:p>
          <a:p>
            <a:r>
              <a:rPr lang="es-CO" sz="2400" b="1" baseline="30000" dirty="0"/>
              <a:t>16 </a:t>
            </a:r>
            <a:r>
              <a:rPr lang="es-CO" sz="2400" b="1" i="1" dirty="0">
                <a:latin typeface="Agency FB" pitchFamily="34" charset="0"/>
              </a:rPr>
              <a:t>Y hacía que a todos, pequeños y grandes, ricos y pobres, libres y esclavos, se les pusiese una </a:t>
            </a:r>
            <a:r>
              <a:rPr lang="es-CO" sz="2400" b="1" i="1" u="sng" dirty="0">
                <a:latin typeface="Agency FB" pitchFamily="34" charset="0"/>
              </a:rPr>
              <a:t>marca </a:t>
            </a:r>
            <a:r>
              <a:rPr lang="es-CO" sz="2400" b="1" i="1" dirty="0">
                <a:latin typeface="Agency FB" pitchFamily="34" charset="0"/>
              </a:rPr>
              <a:t>en la mano derecha, o en la </a:t>
            </a:r>
            <a:r>
              <a:rPr lang="es-CO" sz="2400" b="1" i="1" u="sng" dirty="0">
                <a:latin typeface="Agency FB" pitchFamily="34" charset="0"/>
              </a:rPr>
              <a:t>frente</a:t>
            </a:r>
            <a:r>
              <a:rPr lang="es-CO" sz="2400" b="1" i="1" dirty="0">
                <a:latin typeface="Agency FB" pitchFamily="34" charset="0"/>
              </a:rPr>
              <a:t>; </a:t>
            </a:r>
          </a:p>
          <a:p>
            <a:r>
              <a:rPr lang="es-CO" sz="2400" b="1" baseline="30000" dirty="0"/>
              <a:t>17 </a:t>
            </a:r>
            <a:r>
              <a:rPr lang="es-CO" sz="2400" dirty="0"/>
              <a:t>y que ninguno pudiese comprar ni vender, sino el que tuviese la marca o el nombre de la bestia, o el número de su nombre.</a:t>
            </a:r>
          </a:p>
        </p:txBody>
      </p:sp>
      <p:pic>
        <p:nvPicPr>
          <p:cNvPr id="4098" name="Picture 2" descr="http://t2.gstatic.com/images?q=tbn:ANd9GcSVEp2pKFrVx1-boMIal_OjJtgrKVikYtvEyAVcFvtwCA9MP7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15528" y="2492896"/>
            <a:ext cx="3168352" cy="244827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96136" y="5085184"/>
            <a:ext cx="3187744" cy="1477328"/>
          </a:xfrm>
          <a:prstGeom prst="rect">
            <a:avLst/>
          </a:prstGeom>
        </p:spPr>
        <p:txBody>
          <a:bodyPr wrap="square">
            <a:spAutoFit/>
          </a:bodyPr>
          <a:lstStyle/>
          <a:p>
            <a:pPr algn="ctr"/>
            <a:r>
              <a:rPr lang="es-CO" b="1" dirty="0">
                <a:solidFill>
                  <a:srgbClr val="FF0000"/>
                </a:solidFill>
              </a:rPr>
              <a:t>Satanás trata de suplantar el sello de Dios puesto en la frente del remanente, y el que se niegue a recibirlo será castigado con la muerte.</a:t>
            </a:r>
          </a:p>
        </p:txBody>
      </p:sp>
    </p:spTree>
    <p:extLst>
      <p:ext uri="{BB962C8B-B14F-4D97-AF65-F5344CB8AC3E}">
        <p14:creationId xmlns:p14="http://schemas.microsoft.com/office/powerpoint/2010/main" val="2376224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1000"/>
                                        <p:tgtEl>
                                          <p:spTgt spid="4098"/>
                                        </p:tgtEl>
                                      </p:cBhvr>
                                    </p:animEffect>
                                    <p:anim calcmode="lin" valueType="num">
                                      <p:cBhvr>
                                        <p:cTn id="13" dur="1000" fill="hold"/>
                                        <p:tgtEl>
                                          <p:spTgt spid="4098"/>
                                        </p:tgtEl>
                                        <p:attrNameLst>
                                          <p:attrName>ppt_x</p:attrName>
                                        </p:attrNameLst>
                                      </p:cBhvr>
                                      <p:tavLst>
                                        <p:tav tm="0">
                                          <p:val>
                                            <p:strVal val="#ppt_x"/>
                                          </p:val>
                                        </p:tav>
                                        <p:tav tm="100000">
                                          <p:val>
                                            <p:strVal val="#ppt_x"/>
                                          </p:val>
                                        </p:tav>
                                      </p:tavLst>
                                    </p:anim>
                                    <p:anim calcmode="lin" valueType="num">
                                      <p:cBhvr>
                                        <p:cTn id="14"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p:spPr>
        <p:txBody>
          <a:bodyPr>
            <a:noAutofit/>
          </a:bodyPr>
          <a:lstStyle/>
          <a:p>
            <a:r>
              <a:rPr lang="es-CO" sz="3200" dirty="0">
                <a:latin typeface="Agency FB" pitchFamily="34" charset="0"/>
              </a:rPr>
              <a:t>El título, </a:t>
            </a:r>
            <a:r>
              <a:rPr lang="es-CO" sz="3200" dirty="0" smtClean="0">
                <a:latin typeface="Agency FB" pitchFamily="34" charset="0"/>
              </a:rPr>
              <a:t>«Vicarius </a:t>
            </a:r>
            <a:r>
              <a:rPr lang="es-CO" sz="3200" dirty="0">
                <a:latin typeface="Agency FB" pitchFamily="34" charset="0"/>
              </a:rPr>
              <a:t>Filii </a:t>
            </a:r>
            <a:r>
              <a:rPr lang="es-CO" sz="3200" dirty="0" smtClean="0">
                <a:latin typeface="Agency FB" pitchFamily="34" charset="0"/>
              </a:rPr>
              <a:t>Dei», está </a:t>
            </a:r>
            <a:r>
              <a:rPr lang="es-CO" sz="3200" dirty="0">
                <a:latin typeface="Agency FB" pitchFamily="34" charset="0"/>
              </a:rPr>
              <a:t>incorporado en la Ley Canónica de la Iglesia Católica </a:t>
            </a:r>
            <a:r>
              <a:rPr lang="es-CO" sz="3200" dirty="0" smtClean="0">
                <a:latin typeface="Agency FB" pitchFamily="34" charset="0"/>
              </a:rPr>
              <a:t>Romana. "Vicario </a:t>
            </a:r>
            <a:r>
              <a:rPr lang="es-CO" sz="3200" dirty="0">
                <a:latin typeface="Agency FB" pitchFamily="34" charset="0"/>
              </a:rPr>
              <a:t>del Hijo de Dios".</a:t>
            </a:r>
          </a:p>
        </p:txBody>
      </p:sp>
      <p:pic>
        <p:nvPicPr>
          <p:cNvPr id="5122" name="Picture 2" descr="http://t0.gstatic.com/images?q=tbn:ANd9GcRM2HHrQ-JQQkrz5PTo8XnGdwZmevbQqy4vmF6opF3CSTHLef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484784"/>
            <a:ext cx="5400600" cy="5184576"/>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868144" y="1509668"/>
            <a:ext cx="3059832" cy="4893647"/>
          </a:xfrm>
          <a:prstGeom prst="rect">
            <a:avLst/>
          </a:prstGeom>
        </p:spPr>
        <p:txBody>
          <a:bodyPr wrap="square">
            <a:spAutoFit/>
          </a:bodyPr>
          <a:lstStyle/>
          <a:p>
            <a:pPr algn="ctr"/>
            <a:r>
              <a:rPr lang="es-CO" sz="2400" dirty="0">
                <a:solidFill>
                  <a:srgbClr val="FF0000"/>
                </a:solidFill>
              </a:rPr>
              <a:t>El intento </a:t>
            </a:r>
            <a:r>
              <a:rPr lang="es-CO" sz="2400" dirty="0" smtClean="0">
                <a:solidFill>
                  <a:srgbClr val="FF0000"/>
                </a:solidFill>
              </a:rPr>
              <a:t>de este poder por </a:t>
            </a:r>
            <a:r>
              <a:rPr lang="es-CO" sz="2400" dirty="0">
                <a:solidFill>
                  <a:srgbClr val="FF0000"/>
                </a:solidFill>
              </a:rPr>
              <a:t>«Cambiar los tiempos y la </a:t>
            </a:r>
            <a:r>
              <a:rPr lang="es-CO" sz="2400" dirty="0" smtClean="0">
                <a:solidFill>
                  <a:srgbClr val="FF0000"/>
                </a:solidFill>
              </a:rPr>
              <a:t>Ley</a:t>
            </a:r>
            <a:r>
              <a:rPr lang="es-CO" sz="2400" dirty="0">
                <a:solidFill>
                  <a:srgbClr val="FF0000"/>
                </a:solidFill>
              </a:rPr>
              <a:t>» </a:t>
            </a:r>
            <a:r>
              <a:rPr lang="es-CO" sz="2400" dirty="0" smtClean="0">
                <a:solidFill>
                  <a:srgbClr val="FF0000"/>
                </a:solidFill>
              </a:rPr>
              <a:t>predichos en </a:t>
            </a:r>
            <a:r>
              <a:rPr lang="es-CO" sz="2400" dirty="0" smtClean="0"/>
              <a:t>(Dan.7:25)</a:t>
            </a:r>
            <a:r>
              <a:rPr lang="es-CO" sz="2400" dirty="0" smtClean="0">
                <a:solidFill>
                  <a:srgbClr val="FF0000"/>
                </a:solidFill>
              </a:rPr>
              <a:t>, serán hechos en el futuro </a:t>
            </a:r>
            <a:r>
              <a:rPr lang="es-CO" sz="2400" dirty="0">
                <a:solidFill>
                  <a:srgbClr val="FF0000"/>
                </a:solidFill>
              </a:rPr>
              <a:t>con </a:t>
            </a:r>
            <a:r>
              <a:rPr lang="es-CO" sz="2400" dirty="0" smtClean="0">
                <a:solidFill>
                  <a:srgbClr val="FF0000"/>
                </a:solidFill>
              </a:rPr>
              <a:t>renovado </a:t>
            </a:r>
            <a:r>
              <a:rPr lang="es-CO" sz="2400" dirty="0">
                <a:solidFill>
                  <a:srgbClr val="FF0000"/>
                </a:solidFill>
              </a:rPr>
              <a:t>empeño, </a:t>
            </a:r>
            <a:r>
              <a:rPr lang="es-CO" sz="2400" dirty="0" smtClean="0">
                <a:solidFill>
                  <a:srgbClr val="FF0000"/>
                </a:solidFill>
              </a:rPr>
              <a:t>con el propósito de exterminar al remanente, en contraposición </a:t>
            </a:r>
            <a:r>
              <a:rPr lang="es-CO" sz="2400" dirty="0">
                <a:solidFill>
                  <a:srgbClr val="FF0000"/>
                </a:solidFill>
              </a:rPr>
              <a:t>con las Palabra de Cristo, </a:t>
            </a:r>
            <a:endParaRPr lang="es-CO" sz="2400" dirty="0" smtClean="0">
              <a:solidFill>
                <a:srgbClr val="FF0000"/>
              </a:solidFill>
            </a:endParaRPr>
          </a:p>
          <a:p>
            <a:pPr algn="ctr"/>
            <a:r>
              <a:rPr lang="es-CO" sz="2400" dirty="0" smtClean="0"/>
              <a:t>(</a:t>
            </a:r>
            <a:r>
              <a:rPr lang="es-CO" sz="2400" dirty="0"/>
              <a:t>Lea Mat.5:17,18). </a:t>
            </a:r>
          </a:p>
        </p:txBody>
      </p:sp>
    </p:spTree>
    <p:extLst>
      <p:ext uri="{BB962C8B-B14F-4D97-AF65-F5344CB8AC3E}">
        <p14:creationId xmlns:p14="http://schemas.microsoft.com/office/powerpoint/2010/main" val="1170686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1152128"/>
          </a:xfrm>
        </p:spPr>
        <p:txBody>
          <a:bodyPr>
            <a:normAutofit lnSpcReduction="10000"/>
          </a:bodyPr>
          <a:lstStyle/>
          <a:p>
            <a:pPr marL="0" indent="0" algn="ctr">
              <a:buNone/>
            </a:pPr>
            <a:r>
              <a:rPr lang="es-CO" sz="3600" b="1" u="sng" dirty="0">
                <a:solidFill>
                  <a:srgbClr val="FF0000"/>
                </a:solidFill>
              </a:rPr>
              <a:t>¿Qué </a:t>
            </a:r>
            <a:r>
              <a:rPr lang="es-CO" sz="3600" b="1" u="sng" dirty="0" smtClean="0">
                <a:solidFill>
                  <a:srgbClr val="FF0000"/>
                </a:solidFill>
              </a:rPr>
              <a:t>sucederá </a:t>
            </a:r>
            <a:r>
              <a:rPr lang="es-CO" sz="3600" b="1" u="sng" dirty="0">
                <a:solidFill>
                  <a:srgbClr val="FF0000"/>
                </a:solidFill>
              </a:rPr>
              <a:t>con los que reciban la «marca de la bestia</a:t>
            </a:r>
            <a:r>
              <a:rPr lang="es-CO" sz="3600" b="1" u="sng" dirty="0" smtClean="0">
                <a:solidFill>
                  <a:srgbClr val="FF0000"/>
                </a:solidFill>
              </a:rPr>
              <a:t>»?</a:t>
            </a:r>
            <a:endParaRPr lang="es-CO" sz="3600" b="1" u="sng" dirty="0">
              <a:solidFill>
                <a:srgbClr val="FF0000"/>
              </a:solidFill>
            </a:endParaRPr>
          </a:p>
        </p:txBody>
      </p:sp>
      <p:sp>
        <p:nvSpPr>
          <p:cNvPr id="5" name="4 Rectángulo"/>
          <p:cNvSpPr/>
          <p:nvPr/>
        </p:nvSpPr>
        <p:spPr>
          <a:xfrm>
            <a:off x="0" y="1412776"/>
            <a:ext cx="8712968" cy="5262979"/>
          </a:xfrm>
          <a:prstGeom prst="rect">
            <a:avLst/>
          </a:prstGeom>
        </p:spPr>
        <p:txBody>
          <a:bodyPr wrap="square">
            <a:spAutoFit/>
          </a:bodyPr>
          <a:lstStyle/>
          <a:p>
            <a:pPr algn="ctr"/>
            <a:r>
              <a:rPr lang="es-CO" sz="2400" b="1" dirty="0" smtClean="0"/>
              <a:t> </a:t>
            </a:r>
            <a:r>
              <a:rPr lang="es-CO" sz="2800" b="1" dirty="0" smtClean="0">
                <a:solidFill>
                  <a:srgbClr val="FF0000"/>
                </a:solidFill>
              </a:rPr>
              <a:t>Apoc.14:9-12</a:t>
            </a:r>
            <a:r>
              <a:rPr lang="es-CO" sz="2800" b="1" dirty="0" smtClean="0"/>
              <a:t>.</a:t>
            </a:r>
            <a:r>
              <a:rPr lang="es-CO" sz="2800" dirty="0" smtClean="0"/>
              <a:t>Y </a:t>
            </a:r>
            <a:r>
              <a:rPr lang="es-CO" sz="2800" dirty="0"/>
              <a:t>el tercer ángel los siguió, diciendo a gran voz: Si alguno adora a la bestia y a su imagen, y recibe la marca en su frente o en su mano,  </a:t>
            </a:r>
            <a:r>
              <a:rPr lang="es-CO" sz="2800" b="1" baseline="30000" dirty="0" smtClean="0"/>
              <a:t>10 </a:t>
            </a:r>
            <a:r>
              <a:rPr lang="es-CO" sz="2800" dirty="0"/>
              <a:t>él también beberá del vino de la ira de Dios, que ha sido vaciado puro en el cáliz de su ira; y será atormentado con fuego y azufre delante de los santos ángeles y del Cordero</a:t>
            </a:r>
            <a:r>
              <a:rPr lang="es-CO" sz="2800" dirty="0" smtClean="0"/>
              <a:t>; </a:t>
            </a:r>
            <a:r>
              <a:rPr lang="es-CO" sz="2800" b="1" baseline="30000" dirty="0" smtClean="0"/>
              <a:t>11 </a:t>
            </a:r>
            <a:r>
              <a:rPr lang="es-CO" sz="2800" dirty="0"/>
              <a:t>y el humo de su tormento sube por los siglos de los siglos</a:t>
            </a:r>
            <a:r>
              <a:rPr lang="es-CO" sz="2800" dirty="0" smtClean="0"/>
              <a:t>.</a:t>
            </a:r>
          </a:p>
          <a:p>
            <a:pPr algn="ctr"/>
            <a:r>
              <a:rPr lang="es-CO" sz="2800" dirty="0" smtClean="0"/>
              <a:t> </a:t>
            </a:r>
            <a:r>
              <a:rPr lang="es-CO" sz="2800" dirty="0"/>
              <a:t>Y no tienen reposo de día ni de noche los que adoran a la bestia y a su imagen, ni nadie que reciba la marca de su nombre</a:t>
            </a:r>
            <a:r>
              <a:rPr lang="es-CO" sz="2800" dirty="0" smtClean="0"/>
              <a:t>.</a:t>
            </a:r>
          </a:p>
          <a:p>
            <a:pPr algn="ctr"/>
            <a:r>
              <a:rPr lang="es-CO" sz="2800" dirty="0" smtClean="0"/>
              <a:t> </a:t>
            </a:r>
            <a:r>
              <a:rPr lang="es-CO" sz="2800" b="1" baseline="30000" dirty="0" smtClean="0"/>
              <a:t>12 </a:t>
            </a:r>
            <a:r>
              <a:rPr lang="es-CO" sz="2800" dirty="0"/>
              <a:t>Aquí está la paciencia de los santos, </a:t>
            </a:r>
            <a:r>
              <a:rPr lang="es-CO" sz="2800" i="1" u="sng" dirty="0"/>
              <a:t>los que guardan los mandamientos de Dios y la fe de Jesús.</a:t>
            </a:r>
          </a:p>
        </p:txBody>
      </p:sp>
    </p:spTree>
    <p:extLst>
      <p:ext uri="{BB962C8B-B14F-4D97-AF65-F5344CB8AC3E}">
        <p14:creationId xmlns:p14="http://schemas.microsoft.com/office/powerpoint/2010/main" val="208319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dirty="0" smtClean="0">
                <a:solidFill>
                  <a:srgbClr val="FF0000"/>
                </a:solidFill>
                <a:latin typeface="Agency FB" pitchFamily="34" charset="0"/>
              </a:rPr>
              <a:t>Observe lo que sostiene cada ángel en sus manos: El Santo Evangelio, la Ley de Dios y el reloj del tiempo, esto es lo que se está realizando antes de que se termine el tiempo de gracia.  </a:t>
            </a:r>
            <a:endParaRPr lang="es-CO" sz="2800" b="1" dirty="0">
              <a:solidFill>
                <a:srgbClr val="FF0000"/>
              </a:solidFill>
              <a:latin typeface="Agency FB" pitchFamily="34" charset="0"/>
            </a:endParaRPr>
          </a:p>
        </p:txBody>
      </p:sp>
      <p:pic>
        <p:nvPicPr>
          <p:cNvPr id="1028" name="Picture 4" descr="http://apocalipsis18-4.com/apoca0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00808"/>
            <a:ext cx="4392488" cy="48265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t0.gstatic.com/images?q=tbn:ANd9GcRUeC0pXDMF8u5Cr1K8OpY3xzGUxHI6oHZ-930JXVFHXvJChC_TL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1700809"/>
            <a:ext cx="4032448" cy="48265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171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dirty="0"/>
              <a:t>Por eso, el Evangelio tiene que ser predicado a todo el mundo, para revelar el amor de Dios</a:t>
            </a:r>
            <a:r>
              <a:rPr lang="es-CO" sz="2800" dirty="0" smtClean="0"/>
              <a:t>, si persistimos en la desobediencia, ese es futuro que nos espera. </a:t>
            </a:r>
            <a:endParaRPr lang="es-CO" sz="2800" dirty="0"/>
          </a:p>
        </p:txBody>
      </p:sp>
      <p:sp>
        <p:nvSpPr>
          <p:cNvPr id="4" name="AutoShape 2" descr="data:image/jpeg;base64,/9j/4AAQSkZJRgABAQAAAQABAAD/2wCEAAkGBhQSERUUExQVFRUWFxoXFxgYFxUYGBgbHRsVFxgaGBgYHSYeHBojGRUXHy8gJCcpLCwsGR4xNTAqNSYrLCkBCQoKDgwOGg8PGiwkHyUsLDQ1LCwsLSwsLy8qLSwsLCwsKSwsLCwwLCwsLCwsLCwsLCwsLCwsLCwsLCksLCwsLP/AABEIAMIBAwMBIgACEQEDEQH/xAAcAAABBQEBAQAAAAAAAAAAAAAEAAIDBQYBBwj/xABAEAABAwIDBQYEBAUDAgcAAAABAgMRACEEEjEFIkFRYQYTcYGRoTKxwfAUI0LRB1Ji4fEzcoJjohUWFySSwuL/xAAbAQACAwEBAQAAAAAAAAAAAAADBAECBQAGB//EADYRAAIBAgQDBgYBAwUBAQAAAAECAAMRBBIhMUFR8BMiYXGBoTKRscHR4fEFFDMjNEJScmIV/9oADAMBAAIRAxEAPwDyOlSpwFdJAvOJpKrqBT1JvVby4XSNIpqhU+SmqbqAZYpIaVPUimkVa8GVtOUqUU5KamQBeNpU7LTa6cRaKlXa5XTrRUq7FcFdOtHpTUiEUkptRLTVCZrRpKd4M6ioKNxSaEKashuIOqlmtG09Ipqali9WMoo4yRpuuPJqdoWpryKDm1jZTuwIiuhHWnOCo6MImRYx/d9RXMnUVwiuRXSD5R3d9RSCOtdUiBTK6SRbhERSpCnKTFTK24xtKlSrpEVOTXBpUjGtQYRRciSNNyfI0lp08KkbWBHpUjgk0InWOBBl03ibamn/AIepUJiiltyBH2aAz2Mdp0Aw8ZUON/WoFJ0q0fYigXRpRke8UrUcu8GjWpSmE/fSuBq8cyKcs/ICiExZVsDeRK0riBcVJwNRo1qYMjURwRrTE61PbUaGahy1wMll2tOxauIFSUmk1152XUQhKLUYG4iomWLA86OdRuDn/ilHbW02aNElSfCVGLVfwqAJgeNPeNMyHKT1pldBMtzdiYxtNSnnUaNelEFEEDpUkyqLcSVipcWLVG3rRuPY9tf3pYmzCaKUy1JrcJUKIqEpqV1NJs86ZB0maRmNjH93YUOE1J3nLSpsOm46/vXXtLBRUIAkTydOgioaIWv4hzqJCPSpB0g6i3bScKYAPOuKVNPdcki2lMIqRKtyE5SpUqmDjki3nT2tDXQi1OSmKoTGEQiTNIkgcfs0Th0yT0H7Chjz409pUUFheP0yFI64Q5tFpsfCpFuEaSKBaVyo1qADJ9TS7LaaFJs4sNPGOLgcEfqoF/DGPWktRSoGRrworvUqGsGrAFNtpXu1gQ/xD3lW0q4J51G6IM/epojEtZTHOoXzePGmVN9Zl1FKgqeESSD4gX+/SoFIvSSYNSgwZF6vtFz3xrONiKaRBp6VzPI+3GpGUZj5VF7S4XNYCMDUpHOT9+1cbqRswk+P9vrSCL+NVvL5diJa4Yjux6/Om4nFbvjpQy3YQnz+tQLMx4UuEubmab4kqoRd7CQO002H3yFSO8uVRgSKaG0yGGpnE8KIZEkTzqECiWBbqCD9+lQxl6I1j8M1vgcJ+tWeLVmJ5affpQSlQoHqD8jU2OchRjQmaVa7MJr0iKVNhwuJXuM3oZJ3qscQ1qedV6kxemENxMuvTyNOQJpy1ERFqf3d55VGs6Cr7wRGUTimr/fjSSYBqVhVleFDqmpHKVYBQGHGIc66jjXF6CnN6EVMGN7SKlXa5VoOWXcVws1fDZ3Son8AQNKzhiATaesf+mkC8o8t4qVzDmjBhJJMff3FccaMTr9iidpfaKjCkKSwgKTcTzpzz0mbwDboKSEmdKcpgkR61e4vrFQrFSFibEhVpIuPr9KFWaJYYJBjzqLupJHWrAi5lKisVBtJHVlYSY0tUGI1o7BJBlMRx9I/aglXnxrlOtp1ZbqGJ3+0h41Im5FNKbeGtSNjd86uYso1kakQamYMKBvT3kWB48acpg5ZqpYEQy0yrEjhrOPsmJ6TUuEZ3ZqNCyUwdLEdBMfOpV2bib8Y4CTHvQ2va0Zp5cxe3D3keOcBNqY+iEp8KhfXJv0okJlKfCPc1a2UCBLdoz9cYKb1xsEXjSx8xUpRBPHhTc275z7RRLwBWx1jUptUrK4mmFP35V1ItVTrJTQwjDjMTNEY5EpSryNR7KTKj0BNS4l3VIvHzpdvj0mlTUdgS3GDqxUJHPQfvQLyyTc1K4k/fyqICmEAEzqzs2hkjIufDjUbieXlUy0wNJtHgTekpAsLzH1qbyCulo1IyjxH0qLEphRqZaSpP30FQuXvygVKylTa042LGuuCBHO9Obb56U58XPtU31lQndvByKVS5DyNKpuJXs56MMLfyoZ3CS6AdAJ8Te1X7xQggnQi/v8AfnVNtHaCVqBToP715ak7MdOU+h58/CV2LwYSSB9gx9RQDgvHSrBx0FRPGPlwoR7WToRI5nT2rQpk8YrWtwg2Gwkq6WqYYCFxw16x9n2p+HeI+ERrc31P0FcKlGSSdOFp9KIWa8WVECjTW8BbayFYIg5p8jp5VApCQqZEX9fuaWJNyKEEkDQXptVvreY9WqFOUDb8w/DiDOv1mozhAZpjSpbJFiI9taIwJJUmTqCDfjoPeoNxcwilXyqR0dIKpiDTg1ANqMIHeEKtby4U1zD+dRn5yewGpEF4ARwo5tEoMW/xTGWxN6cpEe4qrNeEpJl1MCSmxi9o+/amKkn2+oojJr986agQoT5UQNFjT2EEeYJI8APlRuIZyqQByn0AP70MV/Oi8Y8CZHC0+IipJJIlKaoFY8biQFE+o9v8U1eDJExxonD4jLeBb3ox3aCQDImeoBFULsDYCMrRpOt3a0qAyb24U4t7o++dGvbUCrd3E8Zv8qFLojlHDx5VYMx3EC6UlNla8WCdKCT0pinCD46/P61ImwmDciuqTfT7tXcbytjlAB2+8c03nJt93qB7DZTAFSKSbFJjqOdEtLJvqb34m0TUXK6wuQVBlI15wEYczMan2H+KYLk2mIirhtMfpk356Rep2sKkicpE8devC9VNa24hRgQdAZSlqYtxJ9h9a4jCSK0acEJgRIt7T8hUBwNgqLH9x9aGMRDH+na3Osp/w1h6en+aIYwQtPI+0UcvCADw/tTkpgVBrEjSFp4NVPeEDKE0qkWkTpSqLwhXwEnG3yRBBIjifvlQze1ZFgAZ8vvWoUMIJgEaDQk/PxolOz9ABB1B4GpyU14QC1cQ43v5RrL6idSBqSLdKe2QVDnOuv2KGcQUkC8K/wAmimWzMjl8q5gN51NmJsd7ydlg758ABxtJn75VPg8GFZpkxHGL8YpiHYUTeCAZ8wB86mw2KhX9JjyI0+RpZi1jaPoEBF/GA7QwYSsGFFMXMAgHgfCPlQWLZR+kE+QAHHh1rQPkFOY8b6+cacqpcVA5gmfDoIo1GoTaKYqiq3PAwDDI4dLzrrFOfMDd5n5ilizvDhwnp9zUHe70X4+5t8qcAvrMlmCDJ6XjlOE3n/IgfKi8NiT96UKU38v3qbDGdPD5VVgLS9JiG3hhck6DxE/vUPe624n6U1zE70RcCo0rsT4/IUMLGWq66GO78XtwoUpkk8r+9SuAcFA+Rt61EjEG8cRB9TRVFtonUfNo0YUyD4/vTk6R41Mps/yzcxwmnt4ZRuEqtc208Z4VJYSopG8hCoSOuvyqbaLULtxSPepRspaiIBjwMa86T7JzoB0IIHKATp4VTML6HnD9m2Qgjl17waDM8v708I18Y+f7USrCb0i+sjTT286IbwfNKj47t/H1qrOJdKJJkLDIKBPA2P0qNbMGek/TSrXB4dJmUm5ixHuZj/NDYhiCCBundBmYJix++dBFTvER1qXcGkHXhAlBUL3+WsWq92Ds9LnwInU3sSNAL8bgxUuxkoOFhShnQXEgbp1MGRrYHWrLZeKKWyAIATlPM8QZPMH5UrXrHKw43lqQNwVtAMJs8F1aVCJsQYBEjT51cYLZYD3dBskZc0kWIyKHHkoAedVmwnStSFKmUOJUrUbpStPK0E1eYrGp/EZgQEtskKPHeJIka6gGlamYsVvw95Naqw+Ee3OU23cEW2kLNjnIBIuqc3/aZt0ihNqSnNY7sDwJRmSSOF0kefSrbb2MbcwLKgIhQEEn9JUkA24pRr1qiw2IW42slE94oJ4TG+iw/wBx9U8qLTBIueBI9/5k06py69eMP/AoUzmEqsJjUn4TfhUQ2elRgAjjz8Ks8NsxX4XIDJVmy380qsJBuJF6ds7ENhTmcE92gboP6Rng70zEKF6FnNjY31hxXtwmeXg0AkT8qVbdt5hYzAGD/UBpbSOlKu7duR69J39wv/X6TyROAWN6OEakdKs8M4uQCkA+P3wrYq7PI7tUASDbS+hj3ozZvZlDiAUqlS92CkQmJkzykG46UycctTS0TSjTw4zhjMDicEoxKQPM+4nX96WGw6w1nJgamQJ4dK3mzsKy4pn+YoJUCkQDuTPWCaXbTYzaMGrucqcoSrLa6Qd4CBah/wB73lpkbn72ku1JGuL3sZh+7UJSowrIQUkQRAnl5zUCcSQiCQRAPmZ99auu0qELaYWTClMzIP6oVBPmCPCsvszDfinWmgEpKjClngOJ8kifGn6QDpmbTn4Wi9fElGCga/WajEbOVA9ra2P0mqraeHLYmNLTXru12mEBhTRQpAzFRJEkJRIHgbgmss5icMrHgKQCy6bAxYkHra4+dIJWdDYi/HSNCumIRjlI09/3wnmrzC1AEA6T86gCVJkKFyIA5fFc+deyMbLwTSHy4gKzrUpOX9KIhA+LUCb1hU4hHe5XG0wrKpJgEnfzASOJTCT0p6jjO0uANpmvh1Pe7wPjtKZllWQmLGBPsfeutbLUkTN5J+tej9vGsKnBqOGS2hYUDHEjNfLz+KYmgsf3DbMWzJaQlMC0lGZee0kwRe10zxoYxBYXFtz7Q9MUjYMrX+ms82ZGdzKOEk+VWTmAMwAfQ8QPrXexAQcekOkJSQrMTyykmOpgDzrbYjFtNqzBSJOKtfMlDO7r0IzJ8KPXqMjhRygsKUZDmBJuf4nn+H2ecxJkRe8xqPpTBs4hca6x6g/WtrjtrNBJSgoJKiN1K5yBVo4XGU+XkYcPimVpvlCrhNoghRUD5iB60H+5qAXKxtcJQawEyYwbpBsoQJ3ZtMRp407D4Z5ZCd8k2vmvyHma1SH1JCig3JQlaYElJUFTrJuOXCiCcqyU3KQSYSZEXmDfnwrjim4CX/saQYgsdPeY/DYJ1JhWeLTcxxmfX2qV7AOyQCSlO8NTBtMDgbmrZzaSgJDUzljdSSSkknhMH6UIxt5aFZo3QSSITJBz2uL68aIHqE3AEoadBVyXPXV4MhpwEA5sxhVydLj5xRaNkOEStausqJ5Xk+FPx+2FPw6Y3RkgJbScoIVG6B9k1xvbSnLFRAPT+1Uc1Nx6w1JaQ0f01k7WEcSN0qCRqSQfaKCxGzXcuUkQomDbUBR1if0Vcv4hHdoKHJVlOYTxk9OVR7IxyCqFpzwDIz5RmkiQYPC/lQVqPYtaEqUk0QXgrQKG1ZXBlXJIgXkAcuYtUo2o4EgF2cw4JF9IvE8PaosQxuAIEJECc86WHLiBQeI2a4lAUSFBQBEKmLRpNr/OrhVf4j9INiU+FZYYfabiTuqIzC+6m/qPCoH8asKKisgq1POJi4NDbOwsgKUFXuADwozbbaSlJQFJyiCFDUiTNibaCuyqHsJ2Zmp5yIIvHrKEpKyUpMgWgXnTxJoVrFLSsAKIg2N7ZiTbzJNTLUgzlta/LU8/CpcPhg4pZSCrdKj5eI09aMCADcRcjNbKYzD7ZfcISp50gab6rCZMXqNnEuyVZlbySk3Nxyk8Jq22QMIj4+9mCkiEm5BEzAFpnXhQmHS2pxY73KlJATmQCSIngoAXtXG1zYaSKeQKoYm8axt3EJSEhwgJAAEaAWHDlSqdbbc/6oP/AB//AFSqucf9faE7Cl/2l3g+1jRYUmCTnCswIEbuWPYelC7P7SqQpaU3SpMo1soa3B5yazGzsAcqhKDMfqT85JjrVg22BG6AOizPKZiPKgthqS3A1l6dV3UFxa+p36/cvW9rIQ4lwLKVEqzwlW7I8I1t6UPt/bBdBCrjSSfPiJHGolYNCtEqJgEmUxEwfpQeMeBYcKBACkiD/wASIHO9CRFLAiFc2BvbY/mVG1sUpLbSI+HMQbzBJMHppVh2KwaQl11ZAKEjJeJUVp/+s+tLaGzg6kKzx3TWhEzGYwKv9hKbRgkTHw70jmbzIpmtXC0bKNSf3M+nhmOIzNsBp7CafCsMOYMpW4mQnIhOYSUkAGeIMCvNC8pAYvP5smfiCgog+RHuTWmRiu7SYiQsmJ/Tmg/Wq3HbDbS2CtX8ziesEHKZtcGJpWgwQ2bj+/zGqtAgEp1tp7GPWoqB3lCQRquD430iqENrKoUCShSQLHlmBt1ArXu4ZtlaWxlWFzkzQoAwbST92oVzZJRhFYxIJCXGg4EmSkBLiVL1mArJw58jRqD3uFG+0jEZLBnNhx6+XpBMQ26WwlXwExwGh4E3GlBYxhQSuTO4YvMbv7CK0y8KpxvMbhXPhI1nwqjdwIQUAyqcxtNwI+l6pSq3jL0V11vpveZfCoKMSQk3EwRB4WPqRW1wuFD2HcSVAuGMstrMATNwCAeM0BjcChBEoCVKEgyLgX1m8RRmyGkFCwgGRA+KNQeFGxFbOoYcLRTDYXsSyX3J4+3yjNm9n0pcTnOUSElQniEydJ/UKBw6JUpFgYUQrQQDEwdL8D71e4JEMhREnWJNpNotyipdvbKVhsM0sZgXTcBR0mLCOI3vOgCqS1jrwhiBTAsbeHp+BMliXVBSJUn4iDlUk6AHXSDNj40U0/nBBU4SeJAURFwbnnE+FMw7vepQneK0XkkEAAwIBTyqd3BkDS/OxnXpammI2OhgaedrtckHr5zjTywkJLymwAAM4sASUm14EdONPY2WhwZg82lSVgZVTM2lUZYykE29qpMY8pWUZdSBYRoZ4DWisBisqifzRJJlJVawF+ZHPwq7UyBcHX0gFrgtltpL5vYeckSyoCM0ZkjgQTl/anHs80lJUo5AkScqidL6FA+dLA4vuytWdRzpAVmSlZIsb554pFU+2dphZKG5k9AB6Ck1FR2sGNo9Vy0xmZR4eMkweDCmG1hd1LKcsG28lIvxnN7U87NKYXZSVJLh1kJCnGyoc95EmJtTNl4VBw5JzykZhAFyMxjXmB6URgH21vN760pQhYQTqTMaaaKJjmKMzWzW4Xi6g5VvubfiP2ThQ6wnKlJJdKSZAsVq5nlVrtHY6UoUG1IWgKSLOJkWRmEHqFXqp2EgMvqa7zMicw3Ym+o1ykaweRioXWz3oaCsyFELUZ1iCq8Tw5caEykubHTf0l6bsEBIO1reO3X0l9jQiUFtjIEICLuNqBgATeL2qo2ijMcsJlUxvo1tayo41oG/wziIJKVCxEaWBmYHOh39iYMFs97xj4VQCeJIX40Gm9jdh184w57mVdvEH8GZc7HWla0oKVFK1JlLib5byDm5KBHnyNF4fEvMAkalJCgci5SSNZnias8JsVguPEuJCAoBMgyd1JzQBpJUPKm7X7NsJaJbxDZVaEpDgJNuYifamDXVmAPhw5+sVWkUU2BvrwPD0mVbfUoZiqAcxtbiTwp5ZjRd+l596m2Hgye9zOpbklMHPcKEq+HgYAvyo5/vO8KA+0pJypzRa+edUyIy3PUUyz2YhevaLU1LKC4PXrKcLXwKvKf3pVqu4y7ufBqgATz/AO2lQf7nwhxhdNzMQ0pKiAklu2s5iedwBarfZyClwjvTFtBumdc3HlQ20NjnDAKJzZtBBAFhrB1vUmAUhdwqFgARz6jwgetNVGDrddonRDU3CuLMNd/wbT0Ps9shC1AAZlmBAPxA6xNUWJ2Slt7E4ZeU5XZBEckGx06etS7B7UdwuVI70i4CiYBHLlB5VaYjtZhX3u9dwaiopyH845YkHQp6c+NZKU3TMSZoPUY1QQLrbbT7mZf8N+YUZhlcBBjlI04SQYmrrZre64ytEyqE6AKSoJAA6zyrn/gzeIdeU242ynMnIlwqngddIkR5Udjtgud0SlSd2D3iFoVlIIKTAM/FHCqVKqmyk8vTbWH7ovwPI8fCO2hst38K5mbFsqUBaE2ygSSRvEmdedYPaW0XC2lK05Sk+oMDQ+Arc7T7WZjleLzZAglORaSeJyKAI8M1Z3aRadAh1Kr6KlB05EFI9aNhmKkZx6xd0LoQWyty4dCd2k4l9lbrcEtJ7xWlrgQR1lX/AMaG2MhbjSkiSSbhJTmIIvCDdVuIFQYDDqQTASsEqSUneSoAkQQDeOHrV9g2cLlQhTZbWAAVKMZiIuVpSY0Fim3OiuRTTKNdZVe0d87DS3CTdk9jKS4tF1NhCiATvaERy+IjhxNGHarMoK0lJQFBMgiAYm6TfTUg8aP2dtxGFJsrMRH5glJ47q94HQXiKptp7TQqy2EoMznTaU8bJ3T0IpFr1Wub/T+Y0F1tbu6W65CS4hWGdUhYcJKJj4FWMTZRSSLVB2UwyXVFpMBQWsE6GN+POSDVfikYdSglK4nLBmU7xy8gbU7YmH/D4oKSsKQCnPcRlnUG+g4cb8qKKY7Mrc+F+vGUckarb0360no+A2cllAAbSuABDioJgcIkcKC7XdqAGCHMKBlEIVc5TwiU9Kzo28lKlBGKGQqJCTJSASTEAqHtVR2oxzkNh1vKhS0nOmwUkkWlJiCJ660LD06wfKbWPgL++sWNJB33NyNtSPvaVewXGi8sKFiqBfRMKOvOYv061oj2dbdUkMrCiolMTcbqjx8Bxql7OgNYooFw4E5QoC8q0kwRY620NeoNbDS404tKSFtJKkAQCVZVWsSDa0g8qYxJbtQKfEfblJWsKVOz6G58t9JgR2IPeqtKEKSbzF0rtNgTmg6xRj+zVIagNpAUCArKmJIOhSomZHKrNYVg8Oha1OBRMOQbAnlYgwOOlqA2wC0ywpwwXXy4qCknIpUxlEz8eh420pcValRhc3F7fKER1A0tr85kF7V7pjTMpxRF4iE6nnqT6VXbMaW64IEDMCpQGg+9KJ7T/lLW2R/prcSBlKYBWo6G4m3tVx2AYccCQ2hspQvM8txMpE/CgGPiIE8gOsVsNalSapb1PXRmcaxeoqs2gF7ddWmsZ7L4dLSnRnQyiQ5J3ipUAHTqOFZtaMI064DnLYXlSeYyoV/LrIUZtwrddr9sp/CqwoaSnvUiSm4uTBHDVHtWJ7UYtlxhZThghRlWdDh+O1yiI4aCKzaJDgd4m/p9Y6jVipfLoNtQdPHjGdmy06txalZQCUt2BURmJJPKYHp622I7PtqbOIDiApvOooJgqTHCD8RVHIRNY3ZakZAEuFKgAMqhEq1VBFomYkz4UUt9wJ3g5Ef1FOnO4BijvSPaEqfSGp1M1IEtrvwlrh0pzqKlJCcojMoCSRPHkIHjUTmGzG7rabhXxIJt/wAgKo39rg7pSokc7+ZNLBYzKlRSYOZIiZFyZsRyq3YMNZc4kMcoa4mtwmzyvBYt/OmWkqUAMu8EjUXngYqixjLykmRORKCuIy7xAvXW+1LpS4yrKAqUkBPingfpUmFbS5YkAwBxkQI9+vOqhTT1I+85S9XN3/T63kDnZ11DHeoaUoOAKBCDbQcOFuNBYcOgwUExySq3mNK2S3CcA0lK1BSVrSAFEnVU2IEAkA8aoMbiltq/LdAWYkib6i4jrU06zNdTbcwXZELnvbwHn485V94OLYn/AHK/elVk32kfAgrSo84F/elRc1TkPmfxBZFOpaUG0dsl8grGggVFggmQYNjVYyomAONq1exdglfxLHCyQT5GnKuSilthM7DNUxVTNufSP2NiMynZggQY57xTb29atXGWiIzLbi+iSPoauNk9iWA0HS4oOhKs6YBBCkqBA0+ExeqQYNte6pR/pJgnhaJFqyndGa6k9aTbw12Qqw1HpBjiilQAdQoG03Hr/mpHdquREJMyDlMyPIzVPicJleSCbC515x6dauvwKVKSExcgcfCaI6otidfSTTNR8w2t43kz233RCV/mAD9SUqt/yEms9jdoJU5PdpTlMnLKZ8hYXvpW67Y7PQjAtvIak5glRAMXzAk8NUxIrzv8GciliwNr854cxRMKqWzWtEsRVzaINr305S1wjTThy5lJJtA3rXPStRjmHcOruUrQ8MoKWnU70f0qM5Va2CvWqDsphgnEBxc5UQRCQqCUxJGabTNp0rR9vdkodW2pDirIAsk3AsDGt4PP6kVbKXyk6fP9yyMxIAXXXw28ZlfxKEPEFT+FUeChmAPKN0keINX2DeX3biQGMQhQupBUlaD/ADZVAAHy6TWYyLYE98spGqSTpwAF0+tWWyMWlw5yMP0BSptXhnQRfje1WrU7rcajr195FIsGs2+9rx3ZrYiMXilsOL7owRmKZE71o4Hzol3shlViM7hz4ctpAZUPzCokJgwYNvXhWu7EMMDELcUEBSmwmFrkZgURlJJ1CTJJmw5mh8f2dH4vFOlCmmVoG6ZKCYlRzJNoVJBAMGIipeqCl1ax/i8A2YVSrjq/Qma7P7G74nvW840zFRSrXWUxPnNNX2eK8KtXeOBKb5DJQlWdIABmNbmRatB2PxhaccZWdwrJQo3BSpUJJBuJM3jhXpOG2U33C2lBKpGZXEGZym+mlL0mqvWYcBqPTh6zsTVSmPh36Pyni/ZLBuDGNO93ILGa5QSJK0yEyYkggA3idK9dwO1nMkZR0N9PUj0NeTuvFvEd1mgoUoSOZJII65VGANVLSL16Khk9wkqTlcSkZh9DE7w0J4xS+IrOGDqbXHtK1aKWCk3vKLtqwt1vLlFljKEzvKuEi55xWU22+UOsogksRZYKdACOV923UVtsdje8yZxHdrC5B3lZZyieN4PlFZfaGAexWKU6n8pMlHelJVFjomBvZSRJtfjauwzqdztf364Q+VkHw/fjw/c8/wC0OK711auKlBR8wDJ6mSa9V7Of+2wLTSAgnLmXciVKucxsOMX5Cgl/wlQe7KXeMrKjJWNTFrHh933KdihKDGX1B6SL0bGVxVprTpgkDf02idLIlQ1Km5mCxWIQd/KtsqOZJSd3dSRa0azMzrwp2yOzDq8NOVpSVKUUpWBnKTJGYg+NpmIrRdpOx+RpCUAG4QonUBRzGCOATIFv7dbWhrDlKllCkqtAAKkxaY0PAkQbSImlqpekMimx8fDlNJqwqKrUtfmZ5kdllJWS2YS6tJIzQkg6WkQOVQrIzylxaFaW/cEGIitfhu0acIXVBMpcWlakpVYRAMDW4uZoRW1MLiJKmco/U4E5cp65BveNOivUvcqSOf6MkKV7jADrwtKxvbGIQjcWFJAG6pKFpM8gsGOdqGVt5Tikh1hokEmzfdqJg6lMSBMit7sr+HzOIwiy0+FlQOUxZBFtBwnpIFYdrstiWXUhW+kH9KswGvA6aURTTtmYAE7cCYHOtSrZPXowXH7QaUZSzkKfjhSjmsRJk2MmimsTgVDeQ8hUXym3XUqNV228Mpp1SCCDxkEGdDY8jPpVe0FA85089PemhTDKNT8zA1KhV7TbdnWGl96Fu92EqGTMFXEAXIEDz/arXDdks4Km1NOdUqBoDsz2ZcdbWuN4yeJBgyYibx9OlQ7GfTJUJbVPUH1rKrA3LKTNVKjHuh9eRG30hbvYh0knuFeh/elVkNvf9ZvzKZ96VCFap4wZVif+Hyni2Q1d7OactvFI5yq/lNa3C7HwpNwUqmR/L5R+1H4/s3iCkHDlMRvbwBnmJE+tatX+oKxC2t5zNpYEUCWdvlKjCYtQGUlajxO9p0qqxD+VZMW56RIBjw61do7IY83yQBcyW5/ehMTsdecNKSpKlLg7pUQCArQXJyxYdKEjIGvcHyj5rB0sulpTOY7vcSnMAJSUa/7gDPnWxwu0Q2kZi0VAHqbTBnqAD515qpKmXylUhSFFJ1kEGNDfhWx2fszOBlXJUNCkgkHXjpRcZRQKt9rRXAYo1C997zS4TtIj8Ilpbib5oEbwBUVCeE3rI7cx6CCkHOTcyABYzqbwb8fSitobJW2gqOSNfiBtMaeNqpcTspO6A6hKokghc9P0x70OglPNnvC1mKIVQDX78pC3td5CCQtQEgRaIjTTgAPSmf8AmR4mS4r1/tVg1sZSxkCkkiSTeDeI01q0wHYNRTvNOEnQiCB6E268KZeth01e0U7LEkgK1h4mZLGY3vDBMx4kjnrpUXemTA9P7CvTdgfwyQ2oOLVmIFkqAI4zas1247MIaeK2yEpVctmQRwJH9J1qlH+oUKlTsk+cWqUKlixNzxA5ecf2cb3cxJFrST6etbXZuMBSUkxIjj9DXm2xnHJy2jhNh5GL1psAtXG0eh+lJY2jdiSZsYeor0wljaX/AGjwKl5VtrWXArOlIyFKjmBUCrLmSk8icsnSimu3IQFgykLw4EL1CkrxCSB45kCocFiFKTkmJ4wL8tazfaTAOB8kgqypESBO8LG1jryGlL4dyxyMeG/Ho/mUqYZRoRfjb7y77F7HaKxisQpN0gobEwFFKAVLiIFiMokeNeirIeHwpWj/AKat70tPhXmOysWlKG0zO6OUm06cK1Oy9t90FFMaTpf34VFXEtfK47vh+4CtgjbOhu3XKWG3MKlholLbhSq28AfWYUKyPY7aYU1iWbKdeeSWRcEmNTySlCc08p1tM+3e1rWOSMOFLicyxkUZCRPQ9ddLVWbLx/4LFvrWwhQWsIBSMuQApkpSokBKgOf6RR0VNdCLjbbq8GqVTTtub335fieh4Ts26FAOFJA4iQeuo9r0aw1kUSBnEwSFhUAc72Plxpmze1La2wRJMkFNgdT8PA8rkaVW47tJhs8vMOtqB+OAPMqSRNQaeHUA0m73I/TY9conbEVGIdfl+LiaXFpQ6mFAmb+kxfwNZrbWzWwkzKRF8xCgOsTYdb1Z4ZDL12XiekmR5HerK9uMIpsoSXYKgSkXMwQDY6CDr40PEPVrHv0x/wCgQfprLYNMtQJmI8CDPPNsBtS1BIAGaAQUiYFiAeF+FWvZ/HIbQls90ZkkKTP6jaT70FjexzrriWhIWUlQJkAhISLcbyD4GdKze1diYhlf5qFJPsfA06q0qqinn15cZpVK5puWC3nquzduNoRDaQOG4cgB105So2njwozYuLdU8nOlOW5SqRfiJCVQrhqnjXkOG22pMBaQsJ0ndNupFXuy+2SWVZkpWgkAG89dZkjWxmhPg6i6jWR2tCoptoTzvPQO07SHnUF/DhYKSArLpCiRB10Vzqk2d2Sw7inlKKkpQpKUJFhy/UCSZUBE8RQjn8QGlIKS4sHgRmTqII3swim4bbY7sttqzhxRJSbg2AnOkyDYXtcClslcXJuL9X5SyKoTKhFxyP8AM2H8PMH3qCreyIm+krJNgRrlQBPVY/lql7QdiVBa+7cc1MCFEXnW8aRVpsN53DNIbQXCD4EA3JIInUkm9XzmIU+jKoEL4EQCf79IqlTEIFApA3HvcxZzVSszkjKfGeIPdmcbmMCRzgX9qVerr2U+CfzVDxmfauVb/wDUqD/ivyMt2FE65z8z+J4rszHO4RWdstnS4KVAzeOdaT/1MeKQC0jkr458t61YFtJJga1ebLwSJ/MV5D9zW7iMNRbvVFufeZuGrOSFQ2HjtPSuyfbPvlhJBKZSIMgXMazArZ7d2QkrD4cyJZRCTGY5iogkk2IynLzrzLs2jDNPIcCcuVOaVLJFpvwTMxYTyvXqDHaJlbcOCApMTBGaIzaDS/Ph41kf6SMyAWBGl/XjNCutVSrqNeNvHw8p4x/F3CJTjUOJKSXWULXl0zgqQo+YSk+dajsl2aw34RlxfdOKcSCVLSFGZgpve0ZYjhRu1tl7Pc2glLyIYVhCNVSlfe2KVJ0MfPrWk2Hs7Csd2nDNFSEg3UsnmSSk2JvTFep2lBEDWOm19R9YjSTs6jNlNvIfxKnbXZRIyhORDKUpVly2MKsCkAQm17yZFYram1UfiAj8M24sm6r23tOcQPSvQ+2W0luFTSc3ApCZJIkjNA4cPGvN9uoxDYJCVFX6d2comcxtrQEC9rlv8zb1mtSDGgHb2AOgncbgmAczi1INiEoVABMzvX6RNXmz+0vdpQhIcOURntJHnBPjXnLW0HFugOkm8GeFbTZ7SUpkRBsLzaiYqgFUCpr9ITCsmJZiosPHebzYu1kOKCg6lzhG7Y9Zg1Qdt+yKsRiUKtlyiddbmBr9zWR2ktpsltqS5rCTEdZNhrWt7J45GGZlxbji1XIgKg8gZmk+zOHHaUz5aawTUCXNhfTUDbylPtXYrjCEgJKk/wBIJI8baeVVrCkxrvTcERFbcbb71JUB0IUkA+3Hzqs2jiv9M7u4oEWnQgQTMRB08K6nXY91hrHkFTjFsTCrWN1JAAuYMe3zp/aJxKMqgSkLJAkngLA8wI+9Bsez20UFBU4hBi0pAHM6SY08qg2+rCraWCif1RIkGZMEmRrMVUZfjJHlxirYpzWy5Dpy2nmbQKTvHhYi/kIrQbKWtSZT8UGCJiosHsfCpdP56m5Nkqggeog6HrWtwWzQfgdSsck7nDiAb24+9dXqq38S5qile/vf6zF9mcNiDivzGlAbxBIIlVhr04e1EdodmKP5dysHMVAXCZjMQNJieV/GtQzstxp1RKkkqIN4EQLZoTJJnWZkA1WbY7QApKBEkxMwSbkSBvQJVboTXGqTUuBK0mZm01HXXOUjeLygJgkC0i0RznXxqrwXaIBwy4tMKI3SqDGkifuKsw8QqVJsbb2nkDz6Vme0Wz0DfSAkTw/VxIgcqaoU0ZircY3imZUzKBYcDPVsFjmyEqhNh8QhKp4m1qC2iS9j8NuuFLYzQpJEwSsJvrJQk/3tXnmxsYF4hkpLh3glSRxHlbSa9NxC4VAy95liRmzHKF8QYG8s+FKPTOFffX6TPKoxJXW4MF7LYlD+PdefKtxSu6TokKIyrUU6m26J0vblu8bs5jEoKSEKSbQQCD5V5Ox2pS0UoyAwCAIAIHxKEjrfxmtZszbba0ju3IVE5Fa+XPyojVzTFqlMFfceo+cXxWDbNnUkW9R+oTiv4S4JYu2UdUKMehqgxv8AB5lAUppxSrWEgwfb51fI7U5F5e8AM3BtHSFURjdohwb6CSdFtKKVcPI1ZsUhS1Msp8ST+foPOLrSrowzajyH3/M81d7I5FDMgkp4KQYX4yT10NX2D7PMO5PyGgsC+QkRysa1+x9ooUSkvhcfpeSELH/Ma+Yq3Z2U2q+TIrmI9iOFVCYivbK3vb9e8YrYtKejJY8/0bGZzDbDDMGVj+nUe1W34sRz9/neuYvs+uZSrMPG/obe9AnCLSeXRW76TY0rUSrROqke/vAl1ralrmSKxfVQ81ftSqAuRYzNKlO0ML2Y5T5zwHxH/afpVk18K/BPzpUq91U3mTQ2+f0lls55QQIJG7zP9NXeFxSyG5Uo6i5Ok6eHSuUqzK4FzN3BnUeU1DGHSFMEJSCpl6TAk/mtC542MVrtiuE4qCTEaTalSpJP8qen1i1fVXv/APUO2yIZJFjk14+teJ9olQtuLSBMWmzevOuUqYH+6PXOVwh/0G84PiEgtoJEnKq5v+qrbDD8lPgaVKq1vhHnNzC/GfITNYkziBPI/MVq8CLef0pUqtivhXyg/wCn/wCSp5yybO454p99aDUkQbfdq5SrNTj1ymim58/sJd9m3D3jYkwSuRz3E686su1DQzOCBHdrtAiyLWrtKhvv6/mZNb/cj/yfrPLsRqrqJPjIvWo2U+rIN42mLm2ldpVpYv4BGKHxNNJsDGLJIK1EZNCo8x+5pm2zLL54hcA8QOMcqVKkU1t5xCoAKunhMzs/eDma9+N+HWshtq7l77w+YpUq0cL/AJjD43/BLbs0kd8LcD81V6BjlmAqTmyqE8YyqMTysLUqVJ47/J14yE+FfWeRbRUQ6YtROJdMJudefWlSratosTJINSWeHdKktKUSo5iJJJMcpPCtfh1Rli1jSpVi4zces0cNsfT6TRYBsKYlQBMakSfeubBeUFQFEC9gTGp4UqVZ40ItEn1WoDzm5aukTypriZ1vSpV7Kp8A8p5jjIfw6f5U+grlKlSgReUvmPO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dirty="0"/>
          </a:p>
        </p:txBody>
      </p:sp>
      <p:pic>
        <p:nvPicPr>
          <p:cNvPr id="2052" name="Picture 4" descr="http://saulsalas.webs.com/boca_del_infierno_ilus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628800"/>
            <a:ext cx="8584505" cy="36004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307975" y="5222056"/>
            <a:ext cx="8584505" cy="1569660"/>
          </a:xfrm>
          <a:prstGeom prst="rect">
            <a:avLst/>
          </a:prstGeom>
        </p:spPr>
        <p:txBody>
          <a:bodyPr wrap="square">
            <a:spAutoFit/>
          </a:bodyPr>
          <a:lstStyle/>
          <a:p>
            <a:pPr algn="ctr"/>
            <a:r>
              <a:rPr lang="es-CO" sz="2400" dirty="0"/>
              <a:t>Cada uno de los </a:t>
            </a:r>
            <a:r>
              <a:rPr lang="es-CO" sz="2400" dirty="0" smtClean="0"/>
              <a:t>impenitentes </a:t>
            </a:r>
            <a:r>
              <a:rPr lang="es-CO" sz="2400" dirty="0"/>
              <a:t>sufrirá de acuerdo a los pecados cometidos, luego este planeta al ser purificado por el mismo fuego destructor, será </a:t>
            </a:r>
            <a:r>
              <a:rPr lang="es-CO" sz="2400" dirty="0" smtClean="0"/>
              <a:t>convertido </a:t>
            </a:r>
            <a:r>
              <a:rPr lang="es-CO" sz="2400" dirty="0"/>
              <a:t>en la morada del remanente por la eternidad. </a:t>
            </a:r>
          </a:p>
        </p:txBody>
      </p:sp>
    </p:spTree>
    <p:extLst>
      <p:ext uri="{BB962C8B-B14F-4D97-AF65-F5344CB8AC3E}">
        <p14:creationId xmlns:p14="http://schemas.microsoft.com/office/powerpoint/2010/main" val="903898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2000"/>
                                        <p:tgtEl>
                                          <p:spTgt spid="3"/>
                                        </p:tgtEl>
                                      </p:cBhvr>
                                    </p:animEffect>
                                    <p:anim calcmode="lin" valueType="num">
                                      <p:cBhvr>
                                        <p:cTn id="26" dur="2000" fill="hold"/>
                                        <p:tgtEl>
                                          <p:spTgt spid="3"/>
                                        </p:tgtEl>
                                        <p:attrNameLst>
                                          <p:attrName>ppt_w</p:attrName>
                                        </p:attrNameLst>
                                      </p:cBhvr>
                                      <p:tavLst>
                                        <p:tav tm="0" fmla="#ppt_w*sin(2.5*pi*$)">
                                          <p:val>
                                            <p:fltVal val="0"/>
                                          </p:val>
                                        </p:tav>
                                        <p:tav tm="100000">
                                          <p:val>
                                            <p:fltVal val="1"/>
                                          </p:val>
                                        </p:tav>
                                      </p:tavLst>
                                    </p:anim>
                                    <p:anim calcmode="lin" valueType="num">
                                      <p:cBhvr>
                                        <p:cTn id="27"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Título"/>
          <p:cNvSpPr>
            <a:spLocks noGrp="1"/>
          </p:cNvSpPr>
          <p:nvPr>
            <p:ph type="title"/>
          </p:nvPr>
        </p:nvSpPr>
        <p:spPr/>
        <p:txBody>
          <a:bodyPr>
            <a:noAutofit/>
          </a:bodyPr>
          <a:lstStyle/>
          <a:p>
            <a:r>
              <a:rPr lang="es-CO" sz="3200" b="1" dirty="0" smtClean="0">
                <a:latin typeface="Agency FB" pitchFamily="34" charset="0"/>
              </a:rPr>
              <a:t>Si usted desea morar allí, entregue su corazón a Cristo hoy, antes de que termine el tiempo de gracia.</a:t>
            </a:r>
            <a:endParaRPr lang="es-CO" sz="3200" b="1" dirty="0">
              <a:latin typeface="Agency FB" pitchFamily="34" charset="0"/>
            </a:endParaRPr>
          </a:p>
        </p:txBody>
      </p:sp>
      <p:sp>
        <p:nvSpPr>
          <p:cNvPr id="4" name="AutoShape 2" descr="data:image/jpeg;base64,/9j/4AAQSkZJRgABAQAAAQABAAD/2wCEAAkGBhQSERUUExQVFRUWGRoYGBgXFxoaGhgcGhgYFxsaGBgYHyYeGCAjHBoXHy8gJCcpLCwsGCAxNTAqNSYrLCkBCQoKDgwOGg8PGiokHyQsLCksKiwsKSwqLCwsLCwsLCksLCwsKSwsLCwsLCwsLCwsKSwpLCksLCwsLCkpKSwpLP/AABEIALwBDQMBIgACEQEDEQH/xAAcAAACAgMBAQAAAAAAAAAAAAAEBQMGAQIHAAj/xABCEAACAQIEAwcBBgUCBAYDAQABAhEAAwQSITEFQVEGEyJhcYGRoQcyQrHB8BQjUtHhcvEWM2KiFSQlgrLCZIOSF//EABsBAAIDAQEBAAAAAAAAAAAAAAMEAQIFAAYH/8QAMREAAgIBBAEDAQcDBQEAAAAAAQIAAxEEEiExQRMiUWEFMnGRocHwFCOxM0KB0fEG/9oADAMBAAIRAxEAPwDswbTWshIB+lYdfrWZ28v1rGAIbDdjgH8f5mEntxWAJEVrG46V4dfmg+oSRkfQ/wA+hnTAQbmo7rSDI9KkuNPqKjJpd7th2p1LrEeI0rm+N4WpxbMYCgmcwhWuFc6s2kEZiFI/vXTsSJNLL+CXoN52nnP56+1N1XHuagUOoBnKeN4C1h1a2Wm6TAaADrA15DYGejeRNIGYKFUDXn8b++1XbtDwAXcQM+iZhoJzMWJYy0EKAizyHqTNUjjGUXWFvwoDlUazAO7TzP8AatOlt+AfxmRqq8En/iE4nEBbakga7fTXT96VWMdfzH/FPyhNsFh/p/XlSO5hzbfNEr5+lHq4JEWHUGU9TrWyXdf7VjMNY0qINrNNgzu5uXJkSY/zUwVgoBnfSo0MnyMUwZQCJ2g8/L/FUJxILeIsJk1LhCA0mdOn0qO9HLr/ALVi1eg7VxkxwMQJIzfd29QI/OI9aE4lipbyHXeI2PWpcIuuSQCdWMbCJiguI3gzCBBAg6zJnfyNCH3pZVGMma960bn96VIjaa+1D5jBFT2bX8ssfYeeYD8p+KY3YkTTDL4xHXb1MU74lfIYrpv+vnSfCeG6hOwYH2nz96a3bv8ANJChySQB86/GtFD4XiRjLYgDsC8mTrJ86mtAkkJM8gIJMzm212mh7zrMrmAMROpmBP1rfDXoYGdhOhgg66T/AGoitxJIwcTbF2soEqwMTJ0ncbeW3satHZDCLcss2TM63beUiSYJUkHcCdgYn73SkPaDHtdfvWZC1yDlUEZQBAEEcojnUvZbjNyxfVl+7IzA7MAQY2PSrLkjEIjKr5PU6p2V4T3BvCIUXDk9IGbQHYkgaclFU7tLfnEPlnUny5ev0qxL28JMG0I8m/LSqxx/GpcgoIYksx6E+fOd6J6Vm4GG1l9NlQWs9QKxiDvr+96zb4kwBAnRgBrJ3H+aitXCPTWobBh221IPwN60DhWEyB1G9zGnMvoZ+lFW8VI1mlDEyD5fnUouRzJ+asRKnqfTSaj0rRTqa3sio23r51YSK63PgzXmX3qNTpUlwzFQHQ1mauzY+R11+cuong1YuWidBXo3rFx9KRVwOD/PmXgz4ZV1dvYUDjL6x4F/fpU+I60IyTNa1F2V4EdqXyTKf2ptXGRjb0aDBJyhBEux3JlQo9BXK7ll2YERAMaETvMx5/rXS/tMx72rSqugaS3mBsvzr51zThwYAuszsI5aiNPMmtbSEhSYlrsNYAJvdYbdNweZ6/WluKHLXTSmWEiM2oPpsf8AaeXKl+PY5hP5zTyn3TMPHMDuYQqJyk6T/vQ925rI00FHOcwJOmkb7+vpQDRPlRgT5lxMW2gA85ok3yTGnv6QaDJjpW1tef51PcnE2uPWtoSRJjzqRkGXQ69Ou3P3qe1wy5nQLbcs2UquUyxOwAI1n4rsyQJDYv8Ai12j5561pjLoYggR13mdSZPOmPF+zN7C3HS/COoQlQc095OWMvzFBjBQniDagN6A7E6ayNfcGarlfvS/K8SCyx0H4Zmi8SpCgcokHqDBoVLJKOwByiJPmTpPrrTN8AVt+KZAnXzif9OhB+aLKkSC45bISBooGnTYH86nZB1ggTPtUj4EiyrdDt5frrQuLvEBdN1ipQ5U4g92TI3uAkbmBJ0iCes9Ki285+lS4RJknX/Fa37RkmPLlH71o6qQMySwJkpIK6jUcz01gfFS8PvjOsxB/Tn8iiLdjOkjpA/Let7HDcrDn+/7mmlGCDAlxGX8SOU1D3+uo/L9mvZY3+ByqDEED3p4umN0H3J2IiP3vW1lgI6mgLdydKycXkZRE5tKXSwM27xLYI4jO63v5fFYW7OwPtQufxGdiPg0O91gxiDoP1q9lwHUoVzPrANHzWbwrFw7Vm6dBXg2+46E8DBmrIzt71C29Sg6GonNYGsOUB/nH/kIvc9WI3rM1HceINJgjdzLgQO9ZZjQmIuLaWbzqg6sY/3rTj/Hu4tsTrGwmPTzPtXKOK8ZfEPmYk9JIgDoAdtq3tBpjd1wPmddqvRGPM2+0nilu7dXurmdcsEzoCTsCQIEa+1JH4MqYdGRgSXZTrOoYBWiNVaJ586H4pYLZRr/ALA/4+tWTgqYZArXbjaMP5ZTMDBBBkAgjyivQtpjUmBk4/WJV6j1bMtjn58RXx/hTW4D5FdAPCgBA1g7RM6t8eUVbFEyZBkHWQRykSDV/wC0zWbt221u5mV3XMBJYRGiqYIMAACelVTtQltWCqzZSxZjsYLazGhgAADShUWY4Pcm2sEkiJL1oQTtA67nyigLpgAeVWTg/DFbMcQe7Q22ZMxAzHKxWD0JBG0Sp2MSmxOHORZ3nKPz1506GGYMDA5gQtExA10+ulSKulaXrRB10nbpG2nlXg0VIPMuRxDwqM0BSpJ8OXXQ6RvJO0V2DjFuzgGsXljvxZRFtKBljJDM7RPSNto2JjmOH7OMcF/FqdFuZSOkCcxkaAaDnJYdKb43tMcTbXOqhlRUkSdAsaBpj1k+VKXA2MAp4zgy6t6aknvxB+K497917rE5rjBnjQSghdPLXlSbiOKLqFuMzLbARNZyquw12Gp+TR2Y8vp80rxDqMxgHUzO+2kU4agiCKpYWbmO+CcWbunUpal2BZo8TZfug65dDrMb0Vhr1oZu+Xwkfe1OXUann+xVe4UhUEjYgH36UdxBv5Len604tCmvrEt67iz8JDdukLlBlZkb67ilWIuZ23MDQDkPTpReFzd2SdenzFZwuAOVnI3MD250GpPE4kDma4TDnXy+umtYeyc8LJkgdda2wyka8tj+etH4HFZAWQLn+6nq0gkdDp8TRnO1OJQctiFW2yKFOWY2zCfz3qNrhO422qTC9nP/ACl2/ctlmzKqxPhmGMQQMpBietRKhSBGXynadRv7VTT3b22y12m9Nd03tMCwBHr5e3+aO7U4F8HH8oElVafvBcwzAvGskHbbzNLQ7AyPzp9iuK2jDO1wqLYUG42YMCPEDyJEkDmBFW1TsgGOpbSVq5IMrfDOId7mDgBokECJ61jGYXMVgGQZ/fxSy4/dOhUFZWdTvJ+mkU2t3Z0B386LVZvXHxKWrsbMkuNmKsBED6zNJr9w5tCdgD6iZo67cgxtqZg+dK71wkk7TvQVPEhOZ9H9lO3V3FX+6uKgGUtmGkZY84P0obtD9pLqSmHVYGgdufmBsPrXPVulToYbXWY9vitL94k0k/2avrbgPbgcQB1L7cZ5lswf2nYlP+YquD5AH/t6elX/AILx61ikzW2mIzDmCR/v8GuJJqIq39gu1Qst/D3FMXHEEEQpOVdRHPTnWZ9r/ZiNSTUvI+PiG02pbdhzxOnnaq723401iyO7K53MAT4ojdRHWNTtVhZuUif3yrkPaay4xLC7dFzLmJgnSSTDR93f7oJifOvLaDTiy33eOepoXOVXIiXiN3UlyS3nJk+vOla4j1iZFT4m7mOuxOkmojEfdr3+j05Rfd+Ux2fJmHcGJnSsqR7V42R0isNh52kflWjAmD3bQD5guxB0O8HQfvrS7tIwcgzB0AWZ20Mn8MdDVoxnDbS2rbI4N3U3AGOnTQiAdh7TVdsowuC4uUgA5ljSM0QN9RKnefWsJrA1pI8TZrpIQDPfMV4zGu6W7bXCy2hCLrAzSzRPRjHtpFZxOLR1XTxCNd501JPOdPinN7AW0xDXFSEBzIh1EiN43BjyImqsLZJO86+vPemMdZ4ghg5x4lr7TYBcOti0Bnbuc2ZgsfzV7yBrIiWIJ2nbY1WrGDe4ogZgJAE+5Eec1au1+W6MLc7xJe1btlVJzDKpEsr5Y8LAakQZ3EVUlsMuoOuuk6gCDJ/T0oNWdoz3GnxuwP0l44HxofwVzCYpgqwr2gwOYwwbLppEg7wZNIbWCyg89dPegcChYEnWG5/MyaZ2bpE7UaqnaxfwYjdaWAX4mhABO9LsTZHiOwiAI+tM3br+dRkSNtKZbkcwKkg5mbKKAFI9DPWscRQC2Y6fqK2VZ/fpROGs53W2V0dlX5IFMKSRmcPvQPg2GD2X01UT9RIrZbP8uDtLR9Kk4HZYF1iIXWTr4ZBn6CprafywI1zN+lU0p5MI4IJixLX4RO2xozhfCHvXFW2hPiUsYOVPFuzbKNDvV07Ddl7dxL2LxIm1YHhXlcuRIVo1KjwyJ1zCrR2jw2LFlbwCrbVVE2SvdlSogi2Rouo3ka8poGqvKnYuMw1NeSGMr/bbHrbtHC2rY7sw6Mh5EyREdTpB5VQVG89atl67dOUMFmfCcq5p5AADfapOFdnLGJxCrdc2V1LMFALQJI6KSRvFKaR10498f1Qa4e38pr2J7A3cexc/yrA3uEfeM/dQH7x68hpVu7QfY7hO7LC5cLqojMywDoM0ACeWlS3e1WFwrWbWGY90hCEm45DKzAMd8qjUksdZmAJkWTtTw+1cs2zbdiHuBQy3WZYYNJ+8QRI+lVt1Nlh3dD4i9dYQjM5HiuzuGKnvbltmAEaso2+74RmP1PpSP+GU6BAg5RPzrE/vWnnaB2Zg+YxERpKsvhZTzlWDD0g7GlFsMdd/eaarJVe5z4ZuojxyFXhljrrSzEpDGrN2hsjIrjc6NofY/pVYvb0WpgVgWrKNgzopIjeaidZOmh9q2c6TUKH0rSJEySJMtvTX3IqfBMUcON1IIMeYjy3qC0ZGleVxPQ+dKakD02z8Tl7GI9xfFbhM53LkiWk+ukeppJirOYlmmTqZJ1JowNy6fvprW4wrTnBn21Fed0u2k5YRh2LRXe4Z+z/atbeDHWOZ/KjcRdLE66DrQxujSPqNfyrYqtdjzBHia3EB5RI9ajW3H5ac/TpWbjH2rwc+RbzNOhh3KeZDicOeRifeI8ufOl1hXV22yuNV9518wSYPnFdKtdibeGtG5i2Uyq3FQMSYWC6ZiAAWYqvPTNE1RXuDMWIBBmPIE8hWZWyXWlgJoNupTAM1gEfnPpQfaHh4/jr/AIcgJYqNtkBkesmjbcA5hsfL986K7TZruKuMR923IHRdFnz8OvpXapytq/GD+0nSjcjY+krzWszWpGgQH12/ftQnEsLFw7wY9+e/P1qwYfCXIANsyi6mPwbAz/T023HuLieHC47GRoogdN/370zsDJlYLcyPgxTw3DyYGg5j2pl/CAHfQVPZwBtgzv5eg+a2eyxGg0FGSs9GCL5MB7vpUcCpmUjSY8qgYCaMawRCLDuH4U3Lq21GrEAepjnRuCslcRbndbiz1BDiR7EH4qPgxdbqXFRmFtkZiokjxgDbqdI51duNcIt3OJNcQLkZe9ChhJYAZgV/BDBiQdsppc2BCUPWDDV1k8/WIuL8OW3j7+UZQ1sGB5gE/JBpDipya/1fpVn7QXP/AFBhG9pR/wBtVhmJzqOqkR5kjTryoOgb5+Ja/wD1GnTuBWwvBFQaG+L7dPuyR9FWKP7OY9sXw+zh9gCbNzr4SrqZPLJI9aj7Y4Q4bC4dLcZbNs22UkSVZQCxGhHPXUa0t7F3XGBLW4lcQQf9JtBTM7b0ncAwZl+cx+odCVTieFAuAhtbTSPMAkaz5Uk70q7B5yOYids22lP+JuA76gzr7kyYoHC4lLjMD97NZy+eUsTv5VRTCseZHjeGMjNbgaSYGoiCZHSdzXQPs74xau4W1hmYG5av5gp3KmWBA5gEtPzQFvDm6hY+ErAz5RMMDIPUf3qkYfHPYxYuWWl7T+HwzOXlE6jkfeqqwuUoexBWr6bcRl20thMVd0/l3HNwaGAW3jl1HtRXZHDWMzs4UqiFhmk68hHOSeZ5GlvGeIX3ym4QAVBVVWFggMsyeQMb/hitOEcdFtXUx/MyGY0ETMdJ018jTBXNRQd4kVYNoJOBIOKdq3xF0oy2+6/oC5QBrz3/AMgVXeJcIYXWyK5SfCQpOntU3aCx3V4rmnckf0kmY18oNObK2r4DMzBsqg+KJMRP5VyH0xlepa0FsjyJYr/AFA1vSP8ASf1NJ/4O2rx3hDD+pCNvf0p5xbHA+FlY6SDtEcx1IMaGqrfxHi8OZhrMmNDqQJ0GvXX0paq+5uWb/H/UxVUNwI+4fw5L2qXojfwx8a0eOyKzreJP+jX6kVTWxIMLbJCkiZMD53q1YbicKArhiAATpQdS2oPT/wCJZttZwRD/APhtADNxwBrJUDbXcmlC9rsJPctduINs5tDxa8iDI9ctb8WxzixcmCMpjnOlAYbhl/8Ag7TD+Gtq6m6SQjXmGYjXOuYzBIykACgIrEf3Gz8dD9o1pqluzgR63CMOVUrdJUgaiBIjcE71GnAsOYi43vlHP0pHwTGhbXd3CoOfwwNNQPugDQZifmhMTxFjIBI105c46bUb+/kgWGLOgViuJZ7/AAGyqsTcYZROuXYe2tQcP4XZvLmzXAdQQcsjQH+nmDPvUf2cYAYrE3f4gg2rdp7joWjPAgDeYG5j+kTvSvieKupcVMNnRciyAJhp/q9hv6VJbUAY9QwgrXbuxLv25tA3MOWYnPZTfYbwRzqu4rhOEfDG6rsO7IRYUGXVASGJMhWJOoBgCDyp/wDaRcE2UmWWwqH11n/5ULhuE91wVRlIN28zQTM6BQfharW7Kg5jBHPPxKXgsdYLZf5mug5Az0n2q+Y7GWbS4gsFZrs2U+6SFti2066rJY6+XlVBtXLdrMq5Q43O/hysTDHYzGg3rPDsR/EXbVlAZ0DExHiYLm8wJG9XfdY+cnAhdKiqh57/AGl17Hq17BYhCoFrM7ZlgZsoUtruAshgIA1bnsmwnDA4zQByPUEb6U07H4PusTxGdVSw1vTQSbgQkDlohNVbGcZezcm3IzTPyY/Or/3BkKYvcA0fXuCvrlWfMg/7CtrfA2jUbcs3+KrN3tNeYEEs09ST12+nxRWD43eEQsDkJAn1mo36lR96KFUhuN7LGSSBPncUD6rQn/DAG7256B2Y/wDalH4bj90HxogHU6x56UNe7aNbbwqh9iR9TFcNTqsYB/WW4hmGtpatKik5/GScrDdrRXUxMZWI9POpb2GVsXfZA2TvAVdE+8BBnyDGSaV2O22JuEi3lQH8Splj0+eVK8X2nvqwJuMwBBImAefLl69alTcx5xn8Y9XkL1xHvHsXPEp/qtqPaI/SguBWBcxdtdBncKZ2+8B+tJcJxo3cQjncCNefiZv1j0FG4DEEXLoSc6nMhCywJKjwg6DUgkwduVO1ZRcH4g3G60zoH2pXYxY8QPhkEcpLAiecRFUQYsqCFJEuCYJG2mwMHTnTrh/B3u4Rr7GWLueh8AGb0JJJ/wDYKritr/76rWwORHLFKkRx3kqT6j6aGgOIIQyso1LIdB6EUySyMjDoR9ayt5UdWOgCoT+/iqJ3JYccy7dmLi38LcTTMjn1IKyD/wBsfNcwsFVx9vNBXvTPLdjJnlvvT7s92tNrEE92QrgLH9J0ymB0I18iarPF7Oe8wCnUttziSf1qKaGrsbcO4E2h0H0Mk45xlpYZkZGUW1hvu5AIPPz+as/2ccKs28Fcx2IQP/MNqwhBIDBSxYjn0E6D1iKZwrs7cxV0WrYyKVLMxkqiICzEnnHQda6x2gwYwvDsFhVAlYZ4jxOVJYmOeaefKicKu2Faw2HM5vxrBC/dN1icxOvn09KHs2SCQBoIpneaTtAP0pVcunXXKZPP0A+IooA6EqXK8x5i+JSqjKwHPqfncefWkuJe54hGhBCn7sDfXry+KacYdcOxtEm7lgNCkZTGoBYyROk842r2C4biL6h0w902xEuIKqJ5nNy5ga70otTL4mdXuTrEWWlmNNh5dPrTDh4bvAtpWdmOULGpkiNB8UuxfELaXGUZ3AYiSMswY2J0q/fZUVHfYsoYtxbSdfE2pjzCx/8A1VbQyrnH8Mhai5wYbc7DXbeHa/iiAFE93b1Op/E+wIHSfUVXuL8fS6MkIciEWxcTOxzeEjMu0STtrAp0/GL99C9x2YAhd4Gq5wCBpG/xSrFWMxBgdI9YE/E0FdOe3PM0aLBQCFHcDxvYUqbeW9bdGA8dsHLI3WNIIMf4rFnsgitD3sx6AAfM1txjE3Ettk0AI2PMzO3qKSJxW/JmZ56t9dat6F7/AHWGIjaBuJMufBMGmGuhltG4jK6OuaCQVZIGYxpmJ5bDamF+/Y7oqmFUX5kObonQyJYa7zpBH51R8JxC8dcw0GoJY6ekiaY4jEP3OcBTt+FY1PIFfOhnSXeSJdbDjiTdo3xWJdXbumIAD5dBMRA0JOwM9SRS7FcKxD6Z0VTyUNoesHmevlRb22a3mk7fhZQPTQCl/DEdyxL7c9wfpJ+KuumcD7w4nMxYwX/hIK0tdUCdZB2/MzRnDOF91czWi2aCDlhQAd9WJPQ7nalLG6zFc7Keo0jU+nIH4oHEvfJIW9eIB2Nwn38LH41ohofovLIpIzzLfiM8lluXLeec+WZYknfSNyfmg8tuIctprqRJnrtSbs1h+8vqt0PckmQWPzvNPO0fCUs3sqKAsToPrrRE0ykhCxzBsCAT4gb3rSbGYOxP6Co34ivIoI8j/aaGuoo5VB3I6CnBo6/JJgMiMLmOtEeK45HRU/ViBQGJxlgAQl1vMlB9ADFQlOW8dBT3gf2fYnFgMq93bOzvOv8ApXdvoPOqvVTSNzHEMil2woi/BILpFu2SqkFoB1JA2J2PL2pjw3sqoRr2KYqqkwgGrRpMzoCasfDuytvCJe8XetESQPDlGYwJP4o89BVe4lxzNY205+3IUiHLsfT6noq9OiVg2dyuNaVbqlNCdSOmunpRmPsAXgzfdfwnlBiN/j5pPZvZrsmBJ/KKsGIDXQ3hlTuQNiOn5U3naeZh2kbsidu4VhlvcNw+dRrYCkKANbYKmBpEgEVxJPvDoW0q99ge2XcJ/DYghrU+BswLKX8MGNAuuaeWumtVvtXwT+DxJtqS1stmtMdZUgEbdNqFWoBYjzGA+5R9IdZTS96j86hxmAbuFuOQiFYBbdiIMKokmOvmKlwhzG6IJnKYE6zyEUB2s4viLqWka1oq+EosSoAAnmNB9aGmQ/EbZA69Rdg8QhvqoIJzDUa8/OmHZ/Bd9xKyh+69x1PlmBH5Gqjw0vbv22YMsuIJEaTB9aunZLEBeJ4Xyvp/3afrT7FnOSfEzFQVnAlu7HkYdMOc0FhiLQI3DHujmB68gOZIHpW+J48ksrvnPeM2YTHiB2kab7copzxRSMGwj/l4y4s+toH9PoKF4/2YNrDJfH3G7oc5l7KMW92ke1L1qAOfMZaV255f9P50i4ovjkMNQDG0TrVixAgkenxvUL8PLwRG3Qf2qztsOYK7lJDiOH4m8Gud07EffjUrp+IaleW4G1aYPFX7ChVJUGTCjUa+mhiBXeF4PZBYhBmb7xkkn3Pry6mk3E+zVpp2V2gW8ofSNpYGBMDXT3rIT/6HecMvEn+jIGQZwrEYYuxYjdiSW1JzEnWYrquCx9nBcKs2WZUe8veSSN2cxAHiMrpIBiBW3D+xT94wdVILjMHOZch3+8NT5iKoHFGvYniCg+NDeyjMDlgMAF/05csAbTT/APVpqh7T1JroKnJjvhnGVKuqkMCQGIOngLZT7gsPapcC7XTltgux0VRvA3Jn7omi+NcDP8fct2bKhGAKqmUAAAyT0j3pNd4lfwVwi1lKvaIYyAVbXKwLbEGOWsHyNSzEr7e5dqijYaPsFg2+45iZEZeo0IJI5xsPfWq7xm0lq4VK3LpB8RRRAkaA6HKTHKaa/Zx2qs3GVcXcS06tqxGl3oWc7a6GY+tW/tjYQHvbRKLc8N0ooMtmkExqSBOlLW2mtpejTrc4UzmHB8Yl2+lpEdLuoKsYzEdCYj/SR11q1cW7N4h1VVtsCTOo25yTlA6c/atV7O95i7F20Ja24LuNICkGSBzIkR510R8SqqMzKp5SVB9dTSOo+0XQrtjF32clRIJlewnZ9u4CsSpKw2i6actSVj0FBcC7O9y1zxh2iNWJMySM0jw6QNCaYce4ywWLRzdfEgDdRmWWB8xHrVZwN26l/vHiST4ZJVRAHh+7r1Mc+dKpbc6ElsfSQG06EZkuI7FZBculgMw2ALEa/hzQJJjUg71Qb+BHfFLshydCdfdyNV012A31rpuL7QsAyhQJH9TaE+QiqTieGEBmuMxzEljlUFucEmW+I9aa0d7nJsgNRdSBiqGdl+HISW/lp3REgtAkqdZA/Nopp2gwFu64IuLI0MS31HL4qvYfF2bSCOQnSTGmuvX0pvg+JowBzATy3InqdhRHssFm8GJG8FdmIoxPAPFCuWHWI9dJNEYfg1pNyT6im9/EoJyn13mlmIvSdCdaJ/UXPxmLeZNwrhlq7eCKsDdjGoAknz2BroL8dVL9i1EB1K/6WFtbgB8ijD61VexSlP4i8BJt29B1J/wKg7a3nw1+zeALAi1cEf12xlI91J+apt9azaxz8TV0/sr3jzLHxviGGy3Ek5nBmBIzDQGGGp5E9Otc1u4nCqmXvT3xYk+EkAaADKBlk6nfSNqm7T9slcEWly+EeI/ek6sJ8jOvnVY4Vg2vMltCsuxBLDY6Qeu0e9adFPpLLPaXOIfigLTAraV7Z1KlCCZGYEk6iNOevSisItu4WUAoQoOVhABIj316DlWbPDzZvXEdmeCVIUEzlE6CRyHX3r2GxZtuJBAMBWPIMMxUn15VzjIyIJqgRmG4DhX/AJi2ZzIHErB6iR77VavtgsfzLT7QXQadLjAfQD5FJsFAuIzHQsPz3+lWz7VlmzP9N67+aH/7VahuDmBpPcrXZ61mvMOZVf1pj2j7IvYHe3UItKGIIZiAWbSR15ZdBroa92Iw3eYxANRkBMawFMkmup3Lq4nDRcEBlBddDOklVnYggjUTrtS4UmwnxNEXisAAZnz5cw/ful0ZitsbAEgbQwG+0HT9KzwG2Ux+FJie/t6jUf8ANUb/AL512CxdTPdUlLX/ADCSVEW7dtFRAB5PcBj8RUjrXMrgT+KsNbVgoxFvJm3K98gluck5tKfTCjESd/UbdLJ2gP8A5fGr0xoI8pVx/wDWnvbK3/6UFH4Fw3/wjalPaC14eIL/APlWfqLs/nVk4zhTdwuJtKCSqYYbdCJ+BND6C/zxCE5JnJLt2CalTEwo58viKj4kmVnHMHKR6Eilz8RRdGP5n8qm2vfA2NhcS/4ftyo4hcuF7j2GQLbyqYGikkAwdw2sTrTE/aIqk5kJBJyhdx/qkxXL+GXurQANQeh1B/M0TYdm7x3uT4jAGwgDb2NZrfZ1DEoFycY/KCbVWA5z5nRP/wDQQ5C27NwsTAEjflETSVOBJhMbdureLWiZWQRlZtHGmjRyOmwrPYGyTde5H/LQkaT4m0EecZqziuOhXew0MSSAdDA8DA7edwe1I0IK2KVj8Zp6e1mAseB2O29mziGu3rV7vEzhO7iGBUr4p1Mmdulc/wC0/FXv3jeK5FckqgJIXpE/vU1au1GFBDPzUkA+U/G0VVUtIbRJXxZgAYJ0jXT4rZqxtyIO92sbJMF4biSkMBOsR+/ervwftwnd9yWyJvlOgnTWRzgVz/E2yjlCYiPqAa8jwkxJn4q71K/MolxTidpsWyO6W1dPdgZx3YUM07MJlWiZg66zWOMqVCuWBZtCYiYGhI6npXJsH2rxNu13aXGCg+4nkDyHlQj8Yuv+NpPn+tJNoy3Z/SVtdX+Z1qyRl3UkxpqT8HWoLtt82kHyO3roDXLsNxJ0IYMQ3Pzq48C7UZ/AxmRKsdD5qep6HmPSlbtE9Y3LzFCnHEeOt5VLBlJk7g6/B0+tJ8Xwe5dbM1wbbBSPbemX8TLHXboR5aVDjceE+7MnT09Tt7UujMOhzAcxYOHNoCR/9Ry2XVvc+1McGotqw1nz2mdv9qhsFSCS0mJ0OnWABQuE4j3jMDyn/f3pgbm78SMQq4xNQFtf3vWMVfaAFPUb+Y1qJGbYxH+P96IvzIxLt2Jdkw2JddGOVVP/AFEED6sKE7T8LfFXxhwxzTKKfu2rSjKXc9XYAgdPXRt2Qw04F/DnLOSFmJK5CNfUT7UDxztLawV2/iTDNcVVRZ1YqTMjdVAjXn51SrIsJXubtKj0V3deZUO1PYzuTlS+jOwWVKkEDYmdQBptuaB4Vw5sHcS5KHfVjEaclJkkb0g4p2ivX7zXWc5mM6fQDyA0Arezxh3BDuQN45H1HSthA+MMcym+nkgEQniV92us2YjOSwPUGaseC4AXwRc3IOsCMwMZTDeW4ka6bVWuJ44MqgxKADQiDE9NOlE4XjCCzk726AywVRgsmfxAaxr1j4qGU44lQwzzDOCY45VznZup0AiN9966f29C4jBvcRgy9/chgZBBW2Z06R61yrCcbsW0AyMxESdI9fcmrt2KazjbmREPhhnScvhnU+h0HoaB6hQ52nEXrrIYg+Y1+zZQjqUYd85yKXR8pQQXyQdfUxsNpq68UxS4e3euPdVUZ2OdELsmiLGhAmQvoYM865t2m4xatYxLeVraKhtk2gym2sqyunPkJ1Mqzb0T277QW2uJYs3GPc+G4ACqs2X70TDbzOo1HlUAt3GrE5AEm4DxDKmJuveFrvQq22uB0fLJZjaQmA0sIbNEzvVRv34u23Ihbd1H8OoCowO/4tF33JnmaMwvBr2Of+UmXKZNwkz18V0jfQxyGwApxi/s1vXEzHEZ3Ua52ZgBE/eIEwSRGtOK2RAtXjgGCf8AFlq8+JJzKLl63cXT+jPodZ1zD4q94Xiwuvi+6YfzFti224BJZEOu4BIPpXz5xjCXLNw27ngKnYT8zGtH9nu2WJw3htsWBjwsMw0bMI6a9POuZT3K78MYR2j7Ri5iWui3kznM1sN4c8FW1H4ZMj61X71+STrr/aieNcSa8xdkRWZizFREk6kGiODi9bTPbFsh/wCqG+7PXbf8qOgLHiBaTcPuh0IcfhWJ30BE+VRYW8WKhiAi6NM6nIoP/wARQFi2WbKGgZTr5AUXw/BMHAUMwUyTqQDHQdJpNlKkgdyhA25nV+xGLUYW4VYBu9RjrrkCmCBzGpB6SKpnGMT3eOzvoGkabDyHp+UVrw7ieQyNQ3hY+Rj+1AcaEurwCATuJ0nb9mkKq9thJ8xysg0DHYMsPGHVVChgwZJfohIIC+Z0Bj2qDs92Ue4md2W2izlJ1J5zl9Ip5wfswGVcRiGBsqAygBVUt0yqzSAZEkjMeVNsTcVFje7cMBOSLGYG4RoD+MqOijrUHUY9qfnDLXnlpyztXwE2nVlbvVb8UQf/AHDX86r72spg7HauqcZ4Kz93b2ZyCpbbpPn51TuMdnieIXsOpnKGI3G1vOPSdB707TaCvJ5gHrIMrGWpVSBMH4q/fZZlJvWhZS5ccLkZgJtnxyxY6gAawNTFPO1XBraEpbYtKAsC33pkSEiAND93aBXG8CzZiV9M7d049mo/C4g5kjkVM/P969xDhRtkHUoxIB8xuPWgrNyGHkaMeRBHqXbOddTz57zW2HvATImfmgsOxImQehmKkLSYkA9B8VmGvxEuYxsZBIWPitcFZVJLD08yeYpabm8HTYn9/FSLilCDUnX9wKj0z4nQq/cEaVvgMO166lpTBcx7RSvEYiDA1M7jaOvnTzsXg2N8XYgLJBOmYspEDpE760QoQIzpkUv7pfOF2Rg0y584LSS2gEISx30gDf8A6q5H274scRezQoUeFcoIED13PtXRv483L627ZP3MoeIBdrhR2HWAGj0qsfaJ2VdUF/TIpFsIDJQa5c3ViZLHqY5VOn2o43dmaDZKEL0JzkKSYirXwX7O794gsMikSSd/SBR32f8AZu1cuF7x+74lXkdCdavGK4sFYLnyqSdVB0iBoAfOrajUsp2p3D6bTKw3PKxd+zS2VhCRG5JI+kGq/iOz7WlOXI3nBnTeM21dDxTXLYYd6sNr4gVYbe/1FVLitzWO8DH/AE7eutAovsY8mN3U1p0JW7d+2rZbluT/ANW/T0p7hO0IwyMlnRHILhVgtBkKzAhyPegMVhLL/fY6dNPYTUFjBWJEK7erQPoKdJBOeYngk44jPD9p0W+t3xaGQD4hGpiSSSOWs6U14kMM1tr6BbZZgO7BLEbScxAEeQ+lV0pbXQWkPux+szWUCGQLfkQl39GEe1WzKsk6D2e7aW8i23GVQCFZQJmNJUggdJ1PyaY9ieJMz4tyxaCGzTrBmQJ6ganWuY/wIVdM9v8A/Xm9pDR58qtXY/EthXZrpttbZImGVjJkZwSBG5jU7Cr+qi9mBFbyv9s7q3s93TNbcAiOUAE+kxHofOkWFxgC62tdpSR8xT3j+KXK6tctBS0hLS5nMmfExy6esmgMPjLbr3YGXQ6R+Z+tXLbhxFbVYdxJibYJEBgOhBPxrUgvugCgiB0MfOutbY/CFZEk66Sdv7+tR2MIWAJO+tFQlejIQF+oDn3PWmHDeL90jQPEWB57Aaz9PmlgOlF4bhpdSZUfe0Mz4RJ2BjTrUAkHIkMARgw/A47M5VQZcwqgTJPKPXarzc7OIhto9xCZVLyAybZYEiTsJj5+a5vw/iD4e6LlpocAw0SVJBGk7Hzq3djcOmJn/mvdXMz53i2S2zSoLBpA/CZj2pDU+33k4EYowrccyz9n+Hxijhwz3LSguikyAwiQYjUbzG1WmzhAhylRnbM0mZAAE+RJJ/P25/2W7WNgsbct3LVnMJR2zZCFXVspZirEgDQxqBrRHbT7SluCMGzgzq+WIUjUa85jWs+ym17AAOCO46LqwCx+Zb+2uHyLhLg3Cuvyv9yTXLcNjUTG3GnQIQDvrCg6+gNR9oftCxWMsW7F1lC2/wCgFS52BfWDA/vVctbGN6e09JrXDdxG27ceJc+w+O7u/i1tFZa2zISYGhBAnl976VacO1o30bvB/JtqhBInNLtLQdBqY061x7NE67/WsKKI1O5twM4W4GJY+1HEkP8AKtyQjMSxI1Y6GI5aaUgtxBXcnbyqNq1o4GBiDJ3cwuzfhYOuvX9+VbW8UM0wRH959qCFbCuwJQqIcMYOR+esUbaxyiJggiaSssc63XymoxKFBH5xKtqD7UbgcbctwbdzKQZiQfpVdJULqpnrNeW6vIHzqhQGUwR1Ou8O7UKLForcw9ojR7aoxdYB1VvEANjJHXfaq72q7c95ZOGthruc+K4wnmDCHKubUaHKIER1qlf+IEbQPYA+eu9HcNxBLSFuMfU5R+4FA9BVO4iMjUuFxCuGcaW0io6tbbcP9PimmDxbLdzuQwBzA9SRMgfWhb3D1YGY5nrE9PP+1Ad21gQr5hrKnaOkcz/epIV+YSvUkdyx4nGm6rFSN+e/xOu4quYjDusnef3rIoJsSN1lWmCBt7c6KHFSVINxTH4WMH+1clRr6jhvFnJgCrmOgM+9ZxeKZJUkegO3rFTf+KWtc1tCdtJ185Bg8udaDi1ldVw6TyJk/QmjDPxKFgP90Gw2Cu3ZZRC82JgfJqZ8HbXRrhY9EAH1Y/pUWM43cu6HQcgNB7AaVjh+GuMTlmd/M6/71fB88QD2qvXMPs32tjwG4oPXX50FQ5nuvPeT6n9DUx4dfEEMfpA1A1+ajxXD72YmASB+GBPtzNQMeID19wwZOez5nV4nyNT2eFLbDEsc3xp/mgL968BqSP8AUOnRtjQPc3GYSSfUnUdddYqy5PmD9xHJh/E3ldt/bn560JbwpImSB+5qXF2/F4m0WNjM+w2GlBC6OZ9hsKMJykjqYuYIiYBKjWYMRtOnKog5HOP3NWnE2u7BCsxUQuUmQRkDa89yeelV3GNmdzoNeXrXMuJYHJg81Y+yuOw1q3ea811bsRb7osrbTuDG8DWYquTWx50CxN64MuG2nMeLxXDfwTW2slsSzE96T5yDMydJ0oDDcXZLXdrpM68zP+KXk1idahUC5x55nMd3cLJAgc/3zrwEcviozo0cunrRYaVM8tK48QR4gd1K1yVOdq05e1WnAyOtHFS15hUycyNRWSlSKKywrp2ZEbdTWErPP9+dEWF3rvMozSK4grNu360Qw0rawM25O9diD3QdrfWfis5jyLfJp1heHIQCRNG2cCgiFHPz/OqMcTt0R4TDOdSXX0n86Y/+FuIkzvPXzmfWrHhMMrAGIyjQDat71sCTzig7+ZBlSfAEMSNPb9aAvcIJPSeg/QbUwxtwl2/e2tQ27rExmMetHUGduYeYLa4ATzPlpvRadmhpOaDt56gafNG4TiLmBpEHYUVhbxBzcyRqdeoqcmd6jGR2+AohMHWdvvQOpH73ovBWAhM9dxGnQEacvitDd8M7EySRz96VXeIPJEwCCfoagoTwTIyY6vuGOUaieWgj339a8bRiQdjp/vpUQOUaf0z7xP6mpLtvNoSdp3oRrAlZsLbCAQ0akwdB9ZrTH8ODKDmjXxSeUfvyoi6niCyYOWR19an4xASAB02ofIIlpSuJ2MkqSDBk5dNBoB+tK7lsaGd/LanuKsglz0WfXnr/AIil2NAUjQGd5p9eRDKZ/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data:image/jpeg;base64,/9j/4AAQSkZJRgABAQAAAQABAAD/2wCEAAkGBhQSERUUExQVFRUWGRoYGBgXFxoaGhgcGhgYFxsaGBgYHyYeGCAjHBoXHy8gJCcpLCwsGCAxNTAqNSYrLCkBCQoKDgwOGg8PGiokHyQsLCksKiwsKSwqLCwsLCwsLCksLCwsKSwsLCwsLCwsLCwsKSwpLCksLCwsLCkpKSwpLP/AABEIALwBDQMBIgACEQEDEQH/xAAcAAACAgMBAQAAAAAAAAAAAAAEBQMGAQIHAAj/xABCEAACAQIEAwcBBgUCBAYDAQABAhEAAwQSITEFQVEGEyJhcYGRoQcyQrHB8BQjUtHhcvEWM2KiFSQlgrLCZIOSF//EABsBAAIDAQEBAAAAAAAAAAAAAAMEAQIFAAYH/8QAMREAAgIBBAEDAQcDBQEAAAAAAQIAAxEEEiExQRMiUWEFMnGRocHwFCOxM0KB0fEG/9oADAMBAAIRAxEAPwDswbTWshIB+lYdfrWZ28v1rGAIbDdjgH8f5mEntxWAJEVrG46V4dfmg+oSRkfQ/wA+hnTAQbmo7rSDI9KkuNPqKjJpd7th2p1LrEeI0rm+N4WpxbMYCgmcwhWuFc6s2kEZiFI/vXTsSJNLL+CXoN52nnP56+1N1XHuagUOoBnKeN4C1h1a2Wm6TAaADrA15DYGejeRNIGYKFUDXn8b++1XbtDwAXcQM+iZhoJzMWJYy0EKAizyHqTNUjjGUXWFvwoDlUazAO7TzP8AatOlt+AfxmRqq8En/iE4nEBbakga7fTXT96VWMdfzH/FPyhNsFh/p/XlSO5hzbfNEr5+lHq4JEWHUGU9TrWyXdf7VjMNY0qINrNNgzu5uXJkSY/zUwVgoBnfSo0MnyMUwZQCJ2g8/L/FUJxILeIsJk1LhCA0mdOn0qO9HLr/ALVi1eg7VxkxwMQJIzfd29QI/OI9aE4lipbyHXeI2PWpcIuuSQCdWMbCJiguI3gzCBBAg6zJnfyNCH3pZVGMma960bn96VIjaa+1D5jBFT2bX8ssfYeeYD8p+KY3YkTTDL4xHXb1MU74lfIYrpv+vnSfCeG6hOwYH2nz96a3bv8ANJChySQB86/GtFD4XiRjLYgDsC8mTrJ86mtAkkJM8gIJMzm212mh7zrMrmAMROpmBP1rfDXoYGdhOhgg66T/AGoitxJIwcTbF2soEqwMTJ0ncbeW3satHZDCLcss2TM63beUiSYJUkHcCdgYn73SkPaDHtdfvWZC1yDlUEZQBAEEcojnUvZbjNyxfVl+7IzA7MAQY2PSrLkjEIjKr5PU6p2V4T3BvCIUXDk9IGbQHYkgaclFU7tLfnEPlnUny5ev0qxL28JMG0I8m/LSqxx/GpcgoIYksx6E+fOd6J6Vm4GG1l9NlQWs9QKxiDvr+96zb4kwBAnRgBrJ3H+aitXCPTWobBh221IPwN60DhWEyB1G9zGnMvoZ+lFW8VI1mlDEyD5fnUouRzJ+asRKnqfTSaj0rRTqa3sio23r51YSK63PgzXmX3qNTpUlwzFQHQ1mauzY+R11+cuong1YuWidBXo3rFx9KRVwOD/PmXgz4ZV1dvYUDjL6x4F/fpU+I60IyTNa1F2V4EdqXyTKf2ptXGRjb0aDBJyhBEux3JlQo9BXK7ll2YERAMaETvMx5/rXS/tMx72rSqugaS3mBsvzr51zThwYAuszsI5aiNPMmtbSEhSYlrsNYAJvdYbdNweZ6/WluKHLXTSmWEiM2oPpsf8AaeXKl+PY5hP5zTyn3TMPHMDuYQqJyk6T/vQ925rI00FHOcwJOmkb7+vpQDRPlRgT5lxMW2gA85ok3yTGnv6QaDJjpW1tef51PcnE2uPWtoSRJjzqRkGXQ69Ou3P3qe1wy5nQLbcs2UquUyxOwAI1n4rsyQJDYv8Ai12j5561pjLoYggR13mdSZPOmPF+zN7C3HS/COoQlQc095OWMvzFBjBQniDagN6A7E6ayNfcGarlfvS/K8SCyx0H4Zmi8SpCgcokHqDBoVLJKOwByiJPmTpPrrTN8AVt+KZAnXzif9OhB+aLKkSC45bISBooGnTYH86nZB1ggTPtUj4EiyrdDt5frrQuLvEBdN1ipQ5U4g92TI3uAkbmBJ0iCes9Ki285+lS4RJknX/Fa37RkmPLlH71o6qQMySwJkpIK6jUcz01gfFS8PvjOsxB/Tn8iiLdjOkjpA/Let7HDcrDn+/7mmlGCDAlxGX8SOU1D3+uo/L9mvZY3+ByqDEED3p4umN0H3J2IiP3vW1lgI6mgLdydKycXkZRE5tKXSwM27xLYI4jO63v5fFYW7OwPtQufxGdiPg0O91gxiDoP1q9lwHUoVzPrANHzWbwrFw7Vm6dBXg2+46E8DBmrIzt71C29Sg6GonNYGsOUB/nH/kIvc9WI3rM1HceINJgjdzLgQO9ZZjQmIuLaWbzqg6sY/3rTj/Hu4tsTrGwmPTzPtXKOK8ZfEPmYk9JIgDoAdtq3tBpjd1wPmddqvRGPM2+0nilu7dXurmdcsEzoCTsCQIEa+1JH4MqYdGRgSXZTrOoYBWiNVaJ586H4pYLZRr/ALA/4+tWTgqYZArXbjaMP5ZTMDBBBkAgjyivQtpjUmBk4/WJV6j1bMtjn58RXx/hTW4D5FdAPCgBA1g7RM6t8eUVbFEyZBkHWQRykSDV/wC0zWbt221u5mV3XMBJYRGiqYIMAACelVTtQltWCqzZSxZjsYLazGhgAADShUWY4Pcm2sEkiJL1oQTtA67nyigLpgAeVWTg/DFbMcQe7Q22ZMxAzHKxWD0JBG0Sp2MSmxOHORZ3nKPz1506GGYMDA5gQtExA10+ulSKulaXrRB10nbpG2nlXg0VIPMuRxDwqM0BSpJ8OXXQ6RvJO0V2DjFuzgGsXljvxZRFtKBljJDM7RPSNto2JjmOH7OMcF/FqdFuZSOkCcxkaAaDnJYdKb43tMcTbXOqhlRUkSdAsaBpj1k+VKXA2MAp4zgy6t6aknvxB+K497917rE5rjBnjQSghdPLXlSbiOKLqFuMzLbARNZyquw12Gp+TR2Y8vp80rxDqMxgHUzO+2kU4agiCKpYWbmO+CcWbunUpal2BZo8TZfug65dDrMb0Vhr1oZu+Xwkfe1OXUann+xVe4UhUEjYgH36UdxBv5Len604tCmvrEt67iz8JDdukLlBlZkb67ilWIuZ23MDQDkPTpReFzd2SdenzFZwuAOVnI3MD250GpPE4kDma4TDnXy+umtYeyc8LJkgdda2wyka8tj+etH4HFZAWQLn+6nq0gkdDp8TRnO1OJQctiFW2yKFOWY2zCfz3qNrhO422qTC9nP/ACl2/ctlmzKqxPhmGMQQMpBietRKhSBGXynadRv7VTT3b22y12m9Nd03tMCwBHr5e3+aO7U4F8HH8oElVafvBcwzAvGskHbbzNLQ7AyPzp9iuK2jDO1wqLYUG42YMCPEDyJEkDmBFW1TsgGOpbSVq5IMrfDOId7mDgBokECJ61jGYXMVgGQZ/fxSy4/dOhUFZWdTvJ+mkU2t3Z0B386LVZvXHxKWrsbMkuNmKsBED6zNJr9w5tCdgD6iZo67cgxtqZg+dK71wkk7TvQVPEhOZ9H9lO3V3FX+6uKgGUtmGkZY84P0obtD9pLqSmHVYGgdufmBsPrXPVulToYbXWY9vitL94k0k/2avrbgPbgcQB1L7cZ5lswf2nYlP+YquD5AH/t6elX/AILx61ikzW2mIzDmCR/v8GuJJqIq39gu1Qst/D3FMXHEEEQpOVdRHPTnWZ9r/ZiNSTUvI+PiG02pbdhzxOnnaq723401iyO7K53MAT4ojdRHWNTtVhZuUif3yrkPaay4xLC7dFzLmJgnSSTDR93f7oJifOvLaDTiy33eOepoXOVXIiXiN3UlyS3nJk+vOla4j1iZFT4m7mOuxOkmojEfdr3+j05Rfd+Ux2fJmHcGJnSsqR7V42R0isNh52kflWjAmD3bQD5guxB0O8HQfvrS7tIwcgzB0AWZ20Mn8MdDVoxnDbS2rbI4N3U3AGOnTQiAdh7TVdsowuC4uUgA5ljSM0QN9RKnefWsJrA1pI8TZrpIQDPfMV4zGu6W7bXCy2hCLrAzSzRPRjHtpFZxOLR1XTxCNd501JPOdPinN7AW0xDXFSEBzIh1EiN43BjyImqsLZJO86+vPemMdZ4ghg5x4lr7TYBcOti0Bnbuc2ZgsfzV7yBrIiWIJ2nbY1WrGDe4ogZgJAE+5Eec1au1+W6MLc7xJe1btlVJzDKpEsr5Y8LAakQZ3EVUlsMuoOuuk6gCDJ/T0oNWdoz3GnxuwP0l44HxofwVzCYpgqwr2gwOYwwbLppEg7wZNIbWCyg89dPegcChYEnWG5/MyaZ2bpE7UaqnaxfwYjdaWAX4mhABO9LsTZHiOwiAI+tM3br+dRkSNtKZbkcwKkg5mbKKAFI9DPWscRQC2Y6fqK2VZ/fpROGs53W2V0dlX5IFMKSRmcPvQPg2GD2X01UT9RIrZbP8uDtLR9Kk4HZYF1iIXWTr4ZBn6CprafywI1zN+lU0p5MI4IJixLX4RO2xozhfCHvXFW2hPiUsYOVPFuzbKNDvV07Ddl7dxL2LxIm1YHhXlcuRIVo1KjwyJ1zCrR2jw2LFlbwCrbVVE2SvdlSogi2Rouo3ka8poGqvKnYuMw1NeSGMr/bbHrbtHC2rY7sw6Mh5EyREdTpB5VQVG89atl67dOUMFmfCcq5p5AADfapOFdnLGJxCrdc2V1LMFALQJI6KSRvFKaR10498f1Qa4e38pr2J7A3cexc/yrA3uEfeM/dQH7x68hpVu7QfY7hO7LC5cLqojMywDoM0ACeWlS3e1WFwrWbWGY90hCEm45DKzAMd8qjUksdZmAJkWTtTw+1cs2zbdiHuBQy3WZYYNJ+8QRI+lVt1Nlh3dD4i9dYQjM5HiuzuGKnvbltmAEaso2+74RmP1PpSP+GU6BAg5RPzrE/vWnnaB2Zg+YxERpKsvhZTzlWDD0g7GlFsMdd/eaarJVe5z4ZuojxyFXhljrrSzEpDGrN2hsjIrjc6NofY/pVYvb0WpgVgWrKNgzopIjeaidZOmh9q2c6TUKH0rSJEySJMtvTX3IqfBMUcON1IIMeYjy3qC0ZGleVxPQ+dKakD02z8Tl7GI9xfFbhM53LkiWk+ukeppJirOYlmmTqZJ1JowNy6fvprW4wrTnBn21Fed0u2k5YRh2LRXe4Z+z/atbeDHWOZ/KjcRdLE66DrQxujSPqNfyrYqtdjzBHia3EB5RI9ajW3H5ac/TpWbjH2rwc+RbzNOhh3KeZDicOeRifeI8ufOl1hXV22yuNV9518wSYPnFdKtdibeGtG5i2Uyq3FQMSYWC6ZiAAWYqvPTNE1RXuDMWIBBmPIE8hWZWyXWlgJoNupTAM1gEfnPpQfaHh4/jr/AIcgJYqNtkBkesmjbcA5hsfL986K7TZruKuMR923IHRdFnz8OvpXapytq/GD+0nSjcjY+krzWszWpGgQH12/ftQnEsLFw7wY9+e/P1qwYfCXIANsyi6mPwbAz/T023HuLieHC47GRoogdN/370zsDJlYLcyPgxTw3DyYGg5j2pl/CAHfQVPZwBtgzv5eg+a2eyxGg0FGSs9GCL5MB7vpUcCpmUjSY8qgYCaMawRCLDuH4U3Lq21GrEAepjnRuCslcRbndbiz1BDiR7EH4qPgxdbqXFRmFtkZiokjxgDbqdI51duNcIt3OJNcQLkZe9ChhJYAZgV/BDBiQdsppc2BCUPWDDV1k8/WIuL8OW3j7+UZQ1sGB5gE/JBpDipya/1fpVn7QXP/AFBhG9pR/wBtVhmJzqOqkR5kjTryoOgb5+Ja/wD1GnTuBWwvBFQaG+L7dPuyR9FWKP7OY9sXw+zh9gCbNzr4SrqZPLJI9aj7Y4Q4bC4dLcZbNs22UkSVZQCxGhHPXUa0t7F3XGBLW4lcQQf9JtBTM7b0ncAwZl+cx+odCVTieFAuAhtbTSPMAkaz5Uk70q7B5yOYids22lP+JuA76gzr7kyYoHC4lLjMD97NZy+eUsTv5VRTCseZHjeGMjNbgaSYGoiCZHSdzXQPs74xau4W1hmYG5av5gp3KmWBA5gEtPzQFvDm6hY+ErAz5RMMDIPUf3qkYfHPYxYuWWl7T+HwzOXlE6jkfeqqwuUoexBWr6bcRl20thMVd0/l3HNwaGAW3jl1HtRXZHDWMzs4UqiFhmk68hHOSeZ5GlvGeIX3ym4QAVBVVWFggMsyeQMb/hitOEcdFtXUx/MyGY0ETMdJ018jTBXNRQd4kVYNoJOBIOKdq3xF0oy2+6/oC5QBrz3/AMgVXeJcIYXWyK5SfCQpOntU3aCx3V4rmnckf0kmY18oNObK2r4DMzBsqg+KJMRP5VyH0xlepa0FsjyJYr/AFA1vSP8ASf1NJ/4O2rx3hDD+pCNvf0p5xbHA+FlY6SDtEcx1IMaGqrfxHi8OZhrMmNDqQJ0GvXX0paq+5uWb/H/UxVUNwI+4fw5L2qXojfwx8a0eOyKzreJP+jX6kVTWxIMLbJCkiZMD53q1YbicKArhiAATpQdS2oPT/wCJZttZwRD/APhtADNxwBrJUDbXcmlC9rsJPctduINs5tDxa8iDI9ctb8WxzixcmCMpjnOlAYbhl/8Ag7TD+Gtq6m6SQjXmGYjXOuYzBIykACgIrEf3Gz8dD9o1pqluzgR63CMOVUrdJUgaiBIjcE71GnAsOYi43vlHP0pHwTGhbXd3CoOfwwNNQPugDQZifmhMTxFjIBI105c46bUb+/kgWGLOgViuJZ7/AAGyqsTcYZROuXYe2tQcP4XZvLmzXAdQQcsjQH+nmDPvUf2cYAYrE3f4gg2rdp7joWjPAgDeYG5j+kTvSvieKupcVMNnRciyAJhp/q9hv6VJbUAY9QwgrXbuxLv25tA3MOWYnPZTfYbwRzqu4rhOEfDG6rsO7IRYUGXVASGJMhWJOoBgCDyp/wDaRcE2UmWWwqH11n/5ULhuE91wVRlIN28zQTM6BQfharW7Kg5jBHPPxKXgsdYLZf5mug5Az0n2q+Y7GWbS4gsFZrs2U+6SFti2066rJY6+XlVBtXLdrMq5Q43O/hysTDHYzGg3rPDsR/EXbVlAZ0DExHiYLm8wJG9XfdY+cnAhdKiqh57/AGl17Hq17BYhCoFrM7ZlgZsoUtruAshgIA1bnsmwnDA4zQByPUEb6U07H4PusTxGdVSw1vTQSbgQkDlohNVbGcZezcm3IzTPyY/Or/3BkKYvcA0fXuCvrlWfMg/7CtrfA2jUbcs3+KrN3tNeYEEs09ST12+nxRWD43eEQsDkJAn1mo36lR96KFUhuN7LGSSBPncUD6rQn/DAG7256B2Y/wDalH4bj90HxogHU6x56UNe7aNbbwqh9iR9TFcNTqsYB/WW4hmGtpatKik5/GScrDdrRXUxMZWI9POpb2GVsXfZA2TvAVdE+8BBnyDGSaV2O22JuEi3lQH8Splj0+eVK8X2nvqwJuMwBBImAefLl69alTcx5xn8Y9XkL1xHvHsXPEp/qtqPaI/SguBWBcxdtdBncKZ2+8B+tJcJxo3cQjncCNefiZv1j0FG4DEEXLoSc6nMhCywJKjwg6DUgkwduVO1ZRcH4g3G60zoH2pXYxY8QPhkEcpLAiecRFUQYsqCFJEuCYJG2mwMHTnTrh/B3u4Rr7GWLueh8AGb0JJJ/wDYKritr/76rWwORHLFKkRx3kqT6j6aGgOIIQyso1LIdB6EUySyMjDoR9ayt5UdWOgCoT+/iqJ3JYccy7dmLi38LcTTMjn1IKyD/wBsfNcwsFVx9vNBXvTPLdjJnlvvT7s92tNrEE92QrgLH9J0ymB0I18iarPF7Oe8wCnUttziSf1qKaGrsbcO4E2h0H0Mk45xlpYZkZGUW1hvu5AIPPz+as/2ccKs28Fcx2IQP/MNqwhBIDBSxYjn0E6D1iKZwrs7cxV0WrYyKVLMxkqiICzEnnHQda6x2gwYwvDsFhVAlYZ4jxOVJYmOeaefKicKu2Faw2HM5vxrBC/dN1icxOvn09KHs2SCQBoIpneaTtAP0pVcunXXKZPP0A+IooA6EqXK8x5i+JSqjKwHPqfncefWkuJe54hGhBCn7sDfXry+KacYdcOxtEm7lgNCkZTGoBYyROk842r2C4biL6h0w902xEuIKqJ5nNy5ga70otTL4mdXuTrEWWlmNNh5dPrTDh4bvAtpWdmOULGpkiNB8UuxfELaXGUZ3AYiSMswY2J0q/fZUVHfYsoYtxbSdfE2pjzCx/8A1VbQyrnH8Mhai5wYbc7DXbeHa/iiAFE93b1Op/E+wIHSfUVXuL8fS6MkIciEWxcTOxzeEjMu0STtrAp0/GL99C9x2YAhd4Gq5wCBpG/xSrFWMxBgdI9YE/E0FdOe3PM0aLBQCFHcDxvYUqbeW9bdGA8dsHLI3WNIIMf4rFnsgitD3sx6AAfM1txjE3Ettk0AI2PMzO3qKSJxW/JmZ56t9dat6F7/AHWGIjaBuJMufBMGmGuhltG4jK6OuaCQVZIGYxpmJ5bDamF+/Y7oqmFUX5kObonQyJYa7zpBH51R8JxC8dcw0GoJY6ekiaY4jEP3OcBTt+FY1PIFfOhnSXeSJdbDjiTdo3xWJdXbumIAD5dBMRA0JOwM9SRS7FcKxD6Z0VTyUNoesHmevlRb22a3mk7fhZQPTQCl/DEdyxL7c9wfpJ+KuumcD7w4nMxYwX/hIK0tdUCdZB2/MzRnDOF91czWi2aCDlhQAd9WJPQ7nalLG6zFc7Keo0jU+nIH4oHEvfJIW9eIB2Nwn38LH41ohofovLIpIzzLfiM8lluXLeec+WZYknfSNyfmg8tuIctprqRJnrtSbs1h+8vqt0PckmQWPzvNPO0fCUs3sqKAsToPrrRE0ykhCxzBsCAT4gb3rSbGYOxP6Co34ivIoI8j/aaGuoo5VB3I6CnBo6/JJgMiMLmOtEeK45HRU/ViBQGJxlgAQl1vMlB9ADFQlOW8dBT3gf2fYnFgMq93bOzvOv8ApXdvoPOqvVTSNzHEMil2woi/BILpFu2SqkFoB1JA2J2PL2pjw3sqoRr2KYqqkwgGrRpMzoCasfDuytvCJe8XetESQPDlGYwJP4o89BVe4lxzNY205+3IUiHLsfT6noq9OiVg2dyuNaVbqlNCdSOmunpRmPsAXgzfdfwnlBiN/j5pPZvZrsmBJ/KKsGIDXQ3hlTuQNiOn5U3naeZh2kbsidu4VhlvcNw+dRrYCkKANbYKmBpEgEVxJPvDoW0q99ge2XcJ/DYghrU+BswLKX8MGNAuuaeWumtVvtXwT+DxJtqS1stmtMdZUgEbdNqFWoBYjzGA+5R9IdZTS96j86hxmAbuFuOQiFYBbdiIMKokmOvmKlwhzG6IJnKYE6zyEUB2s4viLqWka1oq+EosSoAAnmNB9aGmQ/EbZA69Rdg8QhvqoIJzDUa8/OmHZ/Bd9xKyh+69x1PlmBH5Gqjw0vbv22YMsuIJEaTB9aunZLEBeJ4Xyvp/3afrT7FnOSfEzFQVnAlu7HkYdMOc0FhiLQI3DHujmB68gOZIHpW+J48ksrvnPeM2YTHiB2kab7copzxRSMGwj/l4y4s+toH9PoKF4/2YNrDJfH3G7oc5l7KMW92ke1L1qAOfMZaV255f9P50i4ovjkMNQDG0TrVixAgkenxvUL8PLwRG3Qf2qztsOYK7lJDiOH4m8Gud07EffjUrp+IaleW4G1aYPFX7ChVJUGTCjUa+mhiBXeF4PZBYhBmb7xkkn3Pry6mk3E+zVpp2V2gW8ofSNpYGBMDXT3rIT/6HecMvEn+jIGQZwrEYYuxYjdiSW1JzEnWYrquCx9nBcKs2WZUe8veSSN2cxAHiMrpIBiBW3D+xT94wdVILjMHOZch3+8NT5iKoHFGvYniCg+NDeyjMDlgMAF/05csAbTT/APVpqh7T1JroKnJjvhnGVKuqkMCQGIOngLZT7gsPapcC7XTltgux0VRvA3Jn7omi+NcDP8fct2bKhGAKqmUAAAyT0j3pNd4lfwVwi1lKvaIYyAVbXKwLbEGOWsHyNSzEr7e5dqijYaPsFg2+45iZEZeo0IJI5xsPfWq7xm0lq4VK3LpB8RRRAkaA6HKTHKaa/Zx2qs3GVcXcS06tqxGl3oWc7a6GY+tW/tjYQHvbRKLc8N0ooMtmkExqSBOlLW2mtpejTrc4UzmHB8Yl2+lpEdLuoKsYzEdCYj/SR11q1cW7N4h1VVtsCTOo25yTlA6c/atV7O95i7F20Ja24LuNICkGSBzIkR510R8SqqMzKp5SVB9dTSOo+0XQrtjF32clRIJlewnZ9u4CsSpKw2i6actSVj0FBcC7O9y1zxh2iNWJMySM0jw6QNCaYce4ywWLRzdfEgDdRmWWB8xHrVZwN26l/vHiST4ZJVRAHh+7r1Mc+dKpbc6ElsfSQG06EZkuI7FZBculgMw2ALEa/hzQJJjUg71Qb+BHfFLshydCdfdyNV012A31rpuL7QsAyhQJH9TaE+QiqTieGEBmuMxzEljlUFucEmW+I9aa0d7nJsgNRdSBiqGdl+HISW/lp3REgtAkqdZA/Nopp2gwFu64IuLI0MS31HL4qvYfF2bSCOQnSTGmuvX0pvg+JowBzATy3InqdhRHssFm8GJG8FdmIoxPAPFCuWHWI9dJNEYfg1pNyT6im9/EoJyn13mlmIvSdCdaJ/UXPxmLeZNwrhlq7eCKsDdjGoAknz2BroL8dVL9i1EB1K/6WFtbgB8ijD61VexSlP4i8BJt29B1J/wKg7a3nw1+zeALAi1cEf12xlI91J+apt9azaxz8TV0/sr3jzLHxviGGy3Ek5nBmBIzDQGGGp5E9Otc1u4nCqmXvT3xYk+EkAaADKBlk6nfSNqm7T9slcEWly+EeI/ek6sJ8jOvnVY4Vg2vMltCsuxBLDY6Qeu0e9adFPpLLPaXOIfigLTAraV7Z1KlCCZGYEk6iNOevSisItu4WUAoQoOVhABIj316DlWbPDzZvXEdmeCVIUEzlE6CRyHX3r2GxZtuJBAMBWPIMMxUn15VzjIyIJqgRmG4DhX/AJi2ZzIHErB6iR77VavtgsfzLT7QXQadLjAfQD5FJsFAuIzHQsPz3+lWz7VlmzP9N67+aH/7VahuDmBpPcrXZ61mvMOZVf1pj2j7IvYHe3UItKGIIZiAWbSR15ZdBroa92Iw3eYxANRkBMawFMkmup3Lq4nDRcEBlBddDOklVnYggjUTrtS4UmwnxNEXisAAZnz5cw/ful0ZitsbAEgbQwG+0HT9KzwG2Ux+FJie/t6jUf8ANUb/AL512CxdTPdUlLX/ADCSVEW7dtFRAB5PcBj8RUjrXMrgT+KsNbVgoxFvJm3K98gluck5tKfTCjESd/UbdLJ2gP8A5fGr0xoI8pVx/wDWnvbK3/6UFH4Fw3/wjalPaC14eIL/APlWfqLs/nVk4zhTdwuJtKCSqYYbdCJ+BND6C/zxCE5JnJLt2CalTEwo58viKj4kmVnHMHKR6Eilz8RRdGP5n8qm2vfA2NhcS/4ftyo4hcuF7j2GQLbyqYGikkAwdw2sTrTE/aIqk5kJBJyhdx/qkxXL+GXurQANQeh1B/M0TYdm7x3uT4jAGwgDb2NZrfZ1DEoFycY/KCbVWA5z5nRP/wDQQ5C27NwsTAEjflETSVOBJhMbdureLWiZWQRlZtHGmjRyOmwrPYGyTde5H/LQkaT4m0EecZqziuOhXew0MSSAdDA8DA7edwe1I0IK2KVj8Zp6e1mAseB2O29mziGu3rV7vEzhO7iGBUr4p1Mmdulc/wC0/FXv3jeK5FckqgJIXpE/vU1au1GFBDPzUkA+U/G0VVUtIbRJXxZgAYJ0jXT4rZqxtyIO92sbJMF4biSkMBOsR+/ervwftwnd9yWyJvlOgnTWRzgVz/E2yjlCYiPqAa8jwkxJn4q71K/MolxTidpsWyO6W1dPdgZx3YUM07MJlWiZg66zWOMqVCuWBZtCYiYGhI6npXJsH2rxNu13aXGCg+4nkDyHlQj8Yuv+NpPn+tJNoy3Z/SVtdX+Z1qyRl3UkxpqT8HWoLtt82kHyO3roDXLsNxJ0IYMQ3Pzq48C7UZ/AxmRKsdD5qep6HmPSlbtE9Y3LzFCnHEeOt5VLBlJk7g6/B0+tJ8Xwe5dbM1wbbBSPbemX8TLHXboR5aVDjceE+7MnT09Tt7UujMOhzAcxYOHNoCR/9Ry2XVvc+1McGotqw1nz2mdv9qhsFSCS0mJ0OnWABQuE4j3jMDyn/f3pgbm78SMQq4xNQFtf3vWMVfaAFPUb+Y1qJGbYxH+P96IvzIxLt2Jdkw2JddGOVVP/AFEED6sKE7T8LfFXxhwxzTKKfu2rSjKXc9XYAgdPXRt2Qw04F/DnLOSFmJK5CNfUT7UDxztLawV2/iTDNcVVRZ1YqTMjdVAjXn51SrIsJXubtKj0V3deZUO1PYzuTlS+jOwWVKkEDYmdQBptuaB4Vw5sHcS5KHfVjEaclJkkb0g4p2ivX7zXWc5mM6fQDyA0Arezxh3BDuQN45H1HSthA+MMcym+nkgEQniV92us2YjOSwPUGaseC4AXwRc3IOsCMwMZTDeW4ka6bVWuJ44MqgxKADQiDE9NOlE4XjCCzk726AywVRgsmfxAaxr1j4qGU44lQwzzDOCY45VznZup0AiN9966f29C4jBvcRgy9/chgZBBW2Z06R61yrCcbsW0AyMxESdI9fcmrt2KazjbmREPhhnScvhnU+h0HoaB6hQ52nEXrrIYg+Y1+zZQjqUYd85yKXR8pQQXyQdfUxsNpq68UxS4e3euPdVUZ2OdELsmiLGhAmQvoYM865t2m4xatYxLeVraKhtk2gym2sqyunPkJ1Mqzb0T277QW2uJYs3GPc+G4ACqs2X70TDbzOo1HlUAt3GrE5AEm4DxDKmJuveFrvQq22uB0fLJZjaQmA0sIbNEzvVRv34u23Ihbd1H8OoCowO/4tF33JnmaMwvBr2Of+UmXKZNwkz18V0jfQxyGwApxi/s1vXEzHEZ3Ua52ZgBE/eIEwSRGtOK2RAtXjgGCf8AFlq8+JJzKLl63cXT+jPodZ1zD4q94Xiwuvi+6YfzFti224BJZEOu4BIPpXz5xjCXLNw27ngKnYT8zGtH9nu2WJw3htsWBjwsMw0bMI6a9POuZT3K78MYR2j7Ri5iWui3kznM1sN4c8FW1H4ZMj61X71+STrr/aieNcSa8xdkRWZizFREk6kGiODi9bTPbFsh/wCqG+7PXbf8qOgLHiBaTcPuh0IcfhWJ30BE+VRYW8WKhiAi6NM6nIoP/wARQFi2WbKGgZTr5AUXw/BMHAUMwUyTqQDHQdJpNlKkgdyhA25nV+xGLUYW4VYBu9RjrrkCmCBzGpB6SKpnGMT3eOzvoGkabDyHp+UVrw7ieQyNQ3hY+Rj+1AcaEurwCATuJ0nb9mkKq9thJ8xysg0DHYMsPGHVVChgwZJfohIIC+Z0Bj2qDs92Ue4md2W2izlJ1J5zl9Ip5wfswGVcRiGBsqAygBVUt0yqzSAZEkjMeVNsTcVFje7cMBOSLGYG4RoD+MqOijrUHUY9qfnDLXnlpyztXwE2nVlbvVb8UQf/AHDX86r72spg7HauqcZ4Kz93b2ZyCpbbpPn51TuMdnieIXsOpnKGI3G1vOPSdB707TaCvJ5gHrIMrGWpVSBMH4q/fZZlJvWhZS5ccLkZgJtnxyxY6gAawNTFPO1XBraEpbYtKAsC33pkSEiAND93aBXG8CzZiV9M7d049mo/C4g5kjkVM/P969xDhRtkHUoxIB8xuPWgrNyGHkaMeRBHqXbOddTz57zW2HvATImfmgsOxImQehmKkLSYkA9B8VmGvxEuYxsZBIWPitcFZVJLD08yeYpabm8HTYn9/FSLilCDUnX9wKj0z4nQq/cEaVvgMO166lpTBcx7RSvEYiDA1M7jaOvnTzsXg2N8XYgLJBOmYspEDpE760QoQIzpkUv7pfOF2Rg0y584LSS2gEISx30gDf8A6q5H274scRezQoUeFcoIED13PtXRv483L627ZP3MoeIBdrhR2HWAGj0qsfaJ2VdUF/TIpFsIDJQa5c3ViZLHqY5VOn2o43dmaDZKEL0JzkKSYirXwX7O794gsMikSSd/SBR32f8AZu1cuF7x+74lXkdCdavGK4sFYLnyqSdVB0iBoAfOrajUsp2p3D6bTKw3PKxd+zS2VhCRG5JI+kGq/iOz7WlOXI3nBnTeM21dDxTXLYYd6sNr4gVYbe/1FVLitzWO8DH/AE7eutAovsY8mN3U1p0JW7d+2rZbluT/ANW/T0p7hO0IwyMlnRHILhVgtBkKzAhyPegMVhLL/fY6dNPYTUFjBWJEK7erQPoKdJBOeYngk44jPD9p0W+t3xaGQD4hGpiSSSOWs6U14kMM1tr6BbZZgO7BLEbScxAEeQ+lV0pbXQWkPux+szWUCGQLfkQl39GEe1WzKsk6D2e7aW8i23GVQCFZQJmNJUggdJ1PyaY9ieJMz4tyxaCGzTrBmQJ6ganWuY/wIVdM9v8A/Xm9pDR58qtXY/EthXZrpttbZImGVjJkZwSBG5jU7Cr+qi9mBFbyv9s7q3s93TNbcAiOUAE+kxHofOkWFxgC62tdpSR8xT3j+KXK6tctBS0hLS5nMmfExy6esmgMPjLbr3YGXQ6R+Z+tXLbhxFbVYdxJibYJEBgOhBPxrUgvugCgiB0MfOutbY/CFZEk66Sdv7+tR2MIWAJO+tFQlejIQF+oDn3PWmHDeL90jQPEWB57Aaz9PmlgOlF4bhpdSZUfe0Mz4RJ2BjTrUAkHIkMARgw/A47M5VQZcwqgTJPKPXarzc7OIhto9xCZVLyAybZYEiTsJj5+a5vw/iD4e6LlpocAw0SVJBGk7Hzq3djcOmJn/mvdXMz53i2S2zSoLBpA/CZj2pDU+33k4EYowrccyz9n+Hxijhwz3LSguikyAwiQYjUbzG1WmzhAhylRnbM0mZAAE+RJJ/P25/2W7WNgsbct3LVnMJR2zZCFXVspZirEgDQxqBrRHbT7SluCMGzgzq+WIUjUa85jWs+ym17AAOCO46LqwCx+Zb+2uHyLhLg3Cuvyv9yTXLcNjUTG3GnQIQDvrCg6+gNR9oftCxWMsW7F1lC2/wCgFS52BfWDA/vVctbGN6e09JrXDdxG27ceJc+w+O7u/i1tFZa2zISYGhBAnl976VacO1o30bvB/JtqhBInNLtLQdBqY061x7NE67/WsKKI1O5twM4W4GJY+1HEkP8AKtyQjMSxI1Y6GI5aaUgtxBXcnbyqNq1o4GBiDJ3cwuzfhYOuvX9+VbW8UM0wRH959qCFbCuwJQqIcMYOR+esUbaxyiJggiaSssc63XymoxKFBH5xKtqD7UbgcbctwbdzKQZiQfpVdJULqpnrNeW6vIHzqhQGUwR1Ou8O7UKLForcw9ojR7aoxdYB1VvEANjJHXfaq72q7c95ZOGthruc+K4wnmDCHKubUaHKIER1qlf+IEbQPYA+eu9HcNxBLSFuMfU5R+4FA9BVO4iMjUuFxCuGcaW0io6tbbcP9PimmDxbLdzuQwBzA9SRMgfWhb3D1YGY5nrE9PP+1Ad21gQr5hrKnaOkcz/epIV+YSvUkdyx4nGm6rFSN+e/xOu4quYjDusnef3rIoJsSN1lWmCBt7c6KHFSVINxTH4WMH+1clRr6jhvFnJgCrmOgM+9ZxeKZJUkegO3rFTf+KWtc1tCdtJ185Bg8udaDi1ldVw6TyJk/QmjDPxKFgP90Gw2Cu3ZZRC82JgfJqZ8HbXRrhY9EAH1Y/pUWM43cu6HQcgNB7AaVjh+GuMTlmd/M6/71fB88QD2qvXMPs32tjwG4oPXX50FQ5nuvPeT6n9DUx4dfEEMfpA1A1+ajxXD72YmASB+GBPtzNQMeID19wwZOez5nV4nyNT2eFLbDEsc3xp/mgL968BqSP8AUOnRtjQPc3GYSSfUnUdddYqy5PmD9xHJh/E3ldt/bn560JbwpImSB+5qXF2/F4m0WNjM+w2GlBC6OZ9hsKMJykjqYuYIiYBKjWYMRtOnKog5HOP3NWnE2u7BCsxUQuUmQRkDa89yeelV3GNmdzoNeXrXMuJYHJg81Y+yuOw1q3ea811bsRb7osrbTuDG8DWYquTWx50CxN64MuG2nMeLxXDfwTW2slsSzE96T5yDMydJ0oDDcXZLXdrpM68zP+KXk1idahUC5x55nMd3cLJAgc/3zrwEcviozo0cunrRYaVM8tK48QR4gd1K1yVOdq05e1WnAyOtHFS15hUycyNRWSlSKKywrp2ZEbdTWErPP9+dEWF3rvMozSK4grNu360Qw0rawM25O9diD3QdrfWfis5jyLfJp1heHIQCRNG2cCgiFHPz/OqMcTt0R4TDOdSXX0n86Y/+FuIkzvPXzmfWrHhMMrAGIyjQDat71sCTzig7+ZBlSfAEMSNPb9aAvcIJPSeg/QbUwxtwl2/e2tQ27rExmMetHUGduYeYLa4ATzPlpvRadmhpOaDt56gafNG4TiLmBpEHYUVhbxBzcyRqdeoqcmd6jGR2+AohMHWdvvQOpH73ovBWAhM9dxGnQEacvitDd8M7EySRz96VXeIPJEwCCfoagoTwTIyY6vuGOUaieWgj339a8bRiQdjp/vpUQOUaf0z7xP6mpLtvNoSdp3oRrAlZsLbCAQ0akwdB9ZrTH8ODKDmjXxSeUfvyoi6niCyYOWR19an4xASAB02ofIIlpSuJ2MkqSDBk5dNBoB+tK7lsaGd/LanuKsglz0WfXnr/AIil2NAUjQGd5p9eRDKZ/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4.bp.blogspot.com/-5RIerkAwsDs/SpmBlSxf_cI/AAAAAAAAABM/WhXi06uLEDg/s1600/heave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1412776"/>
            <a:ext cx="8584505" cy="5184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925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229600" cy="1224136"/>
          </a:xfrm>
        </p:spPr>
        <p:txBody>
          <a:bodyPr/>
          <a:lstStyle/>
          <a:p>
            <a:pPr marL="0" indent="0" algn="ctr">
              <a:buNone/>
            </a:pPr>
            <a:r>
              <a:rPr lang="es-CO" sz="3600" b="1" u="sng" dirty="0">
                <a:solidFill>
                  <a:srgbClr val="FF0000"/>
                </a:solidFill>
              </a:rPr>
              <a:t>¿A quienes invita Dios a guardar el sábado y a formar parte de su casa</a:t>
            </a:r>
            <a:r>
              <a:rPr lang="es-CO" sz="3600" b="1" u="sng" dirty="0" smtClean="0">
                <a:solidFill>
                  <a:srgbClr val="FF0000"/>
                </a:solidFill>
              </a:rPr>
              <a:t>?</a:t>
            </a:r>
            <a:endParaRPr lang="es-CO" sz="3600" b="1" u="sng" dirty="0">
              <a:solidFill>
                <a:srgbClr val="FF0000"/>
              </a:solidFill>
            </a:endParaRPr>
          </a:p>
        </p:txBody>
      </p:sp>
      <p:sp>
        <p:nvSpPr>
          <p:cNvPr id="2" name="1 Rectángulo"/>
          <p:cNvSpPr/>
          <p:nvPr/>
        </p:nvSpPr>
        <p:spPr>
          <a:xfrm>
            <a:off x="323528" y="1720840"/>
            <a:ext cx="4824536" cy="2246769"/>
          </a:xfrm>
          <a:prstGeom prst="rect">
            <a:avLst/>
          </a:prstGeom>
        </p:spPr>
        <p:txBody>
          <a:bodyPr wrap="square">
            <a:spAutoFit/>
          </a:bodyPr>
          <a:lstStyle/>
          <a:p>
            <a:pPr algn="ctr"/>
            <a:r>
              <a:rPr lang="es-CO" sz="2800" dirty="0">
                <a:solidFill>
                  <a:srgbClr val="FF0000"/>
                </a:solidFill>
              </a:rPr>
              <a:t>Isaías 56:1-7. </a:t>
            </a:r>
            <a:r>
              <a:rPr lang="es-CO" sz="2800" dirty="0"/>
              <a:t>Así dijo Jehová: Guardad derecho, y haced justicia; porque cercana está mi salvación para venir, y mi justicia para manifestarse</a:t>
            </a:r>
            <a:r>
              <a:rPr lang="es-CO" sz="2800" dirty="0" smtClean="0"/>
              <a:t>.</a:t>
            </a:r>
            <a:endParaRPr lang="es-CO" sz="2800" dirty="0"/>
          </a:p>
        </p:txBody>
      </p:sp>
      <p:sp>
        <p:nvSpPr>
          <p:cNvPr id="6" name="5 Rectángulo"/>
          <p:cNvSpPr/>
          <p:nvPr/>
        </p:nvSpPr>
        <p:spPr>
          <a:xfrm>
            <a:off x="313616" y="4221088"/>
            <a:ext cx="8496944" cy="2308324"/>
          </a:xfrm>
          <a:prstGeom prst="rect">
            <a:avLst/>
          </a:prstGeom>
        </p:spPr>
        <p:txBody>
          <a:bodyPr wrap="square">
            <a:spAutoFit/>
          </a:bodyPr>
          <a:lstStyle/>
          <a:p>
            <a:pPr algn="ctr"/>
            <a:r>
              <a:rPr lang="es-CO" sz="2400" b="1" baseline="30000" dirty="0"/>
              <a:t>2 </a:t>
            </a:r>
            <a:r>
              <a:rPr lang="es-CO" sz="2400" dirty="0"/>
              <a:t>Bienaventurado el </a:t>
            </a:r>
            <a:r>
              <a:rPr lang="es-CO" sz="2400" u="sng" dirty="0" smtClean="0"/>
              <a:t>HOMBRE</a:t>
            </a:r>
            <a:r>
              <a:rPr lang="es-CO" sz="2400" dirty="0" smtClean="0"/>
              <a:t> </a:t>
            </a:r>
            <a:r>
              <a:rPr lang="es-CO" sz="2400" dirty="0"/>
              <a:t>que hace esto, y el hijo de hombre que lo abraza; </a:t>
            </a:r>
            <a:r>
              <a:rPr lang="es-CO" sz="2400" i="1" u="sng" dirty="0"/>
              <a:t>que guarda el día </a:t>
            </a:r>
            <a:r>
              <a:rPr lang="es-CO" sz="2400" i="1" u="sng" dirty="0" smtClean="0"/>
              <a:t>sábado para </a:t>
            </a:r>
            <a:r>
              <a:rPr lang="es-CO" sz="2400" i="1" u="sng" dirty="0"/>
              <a:t>no profanarlo</a:t>
            </a:r>
            <a:r>
              <a:rPr lang="es-CO" sz="2400" dirty="0"/>
              <a:t>, y que guarda su mano de hacer todo mal. [CBA]</a:t>
            </a:r>
          </a:p>
          <a:p>
            <a:pPr algn="ctr"/>
            <a:r>
              <a:rPr lang="es-CO" sz="2400" b="1" baseline="30000" dirty="0"/>
              <a:t>3 </a:t>
            </a:r>
            <a:r>
              <a:rPr lang="es-CO" sz="2400" dirty="0"/>
              <a:t>Y el </a:t>
            </a:r>
            <a:r>
              <a:rPr lang="es-CO" sz="2400" u="sng" dirty="0" smtClean="0"/>
              <a:t>EXTRANJERO </a:t>
            </a:r>
            <a:r>
              <a:rPr lang="es-CO" sz="2400" dirty="0" smtClean="0"/>
              <a:t>que </a:t>
            </a:r>
            <a:r>
              <a:rPr lang="es-CO" sz="2400" dirty="0"/>
              <a:t>sigue a Jehová no hable diciendo: Me apartará totalmente Jehová de su pueblo. Ni diga el </a:t>
            </a:r>
            <a:r>
              <a:rPr lang="es-CO" sz="2400" u="sng" dirty="0" smtClean="0"/>
              <a:t>EUNUCO</a:t>
            </a:r>
            <a:r>
              <a:rPr lang="es-CO" sz="2400" dirty="0" smtClean="0"/>
              <a:t>: </a:t>
            </a:r>
            <a:r>
              <a:rPr lang="es-CO" sz="2400" dirty="0"/>
              <a:t>He aquí yo soy árbol seco. [CBA]</a:t>
            </a:r>
          </a:p>
        </p:txBody>
      </p:sp>
      <p:pic>
        <p:nvPicPr>
          <p:cNvPr id="2050" name="Picture 2" descr="http://t3.gstatic.com/images?q=tbn:ANd9GcRZklboDysQaDH82MnOGRnrpzM-rsNPQl5zHsqEPNkuKqv_plJ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1556792"/>
            <a:ext cx="3331071" cy="2410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048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wheel(1)">
                                      <p:cBhvr>
                                        <p:cTn id="17" dur="2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heel(1)">
                                      <p:cBhvr>
                                        <p:cTn id="2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6336704"/>
          </a:xfrm>
        </p:spPr>
        <p:txBody>
          <a:bodyPr>
            <a:normAutofit fontScale="92500" lnSpcReduction="10000"/>
          </a:bodyPr>
          <a:lstStyle/>
          <a:p>
            <a:pPr marL="0" indent="0">
              <a:buNone/>
            </a:pPr>
            <a:r>
              <a:rPr lang="es-CO" b="1" baseline="30000" dirty="0"/>
              <a:t>4 </a:t>
            </a:r>
            <a:r>
              <a:rPr lang="es-CO" dirty="0"/>
              <a:t>Porque así dijo Jehová: A los eunucos que guarden mis </a:t>
            </a:r>
            <a:r>
              <a:rPr lang="es-CO" u="sng" dirty="0" smtClean="0"/>
              <a:t>SÁBADOS</a:t>
            </a:r>
            <a:r>
              <a:rPr lang="es-CO" dirty="0" smtClean="0"/>
              <a:t>, </a:t>
            </a:r>
            <a:r>
              <a:rPr lang="es-CO" dirty="0"/>
              <a:t>y escojan lo que yo quiero, y abracen mi </a:t>
            </a:r>
            <a:r>
              <a:rPr lang="es-CO" dirty="0" smtClean="0"/>
              <a:t>pacto, </a:t>
            </a:r>
            <a:r>
              <a:rPr lang="es-CO" b="1" baseline="30000" dirty="0" smtClean="0"/>
              <a:t>5 </a:t>
            </a:r>
            <a:r>
              <a:rPr lang="es-CO" dirty="0"/>
              <a:t>yo les daré lugar en mi casa y dentro de mis muros, y nombre mejor que el de hijos e hijas; nombre perpetuo les daré, que nunca perecerá. </a:t>
            </a:r>
          </a:p>
          <a:p>
            <a:endParaRPr lang="es-CO" b="1" baseline="30000" dirty="0" smtClean="0"/>
          </a:p>
          <a:p>
            <a:pPr marL="0" indent="0">
              <a:buNone/>
            </a:pPr>
            <a:r>
              <a:rPr lang="es-CO" b="1" baseline="30000" dirty="0" smtClean="0"/>
              <a:t>6 </a:t>
            </a:r>
            <a:r>
              <a:rPr lang="es-CO" dirty="0"/>
              <a:t>Y a los hijos de los extranjeros que sigan a Jehová para servirle, y que amen el nombre de Jehová para ser sus siervos; </a:t>
            </a:r>
            <a:r>
              <a:rPr lang="es-CO" dirty="0" smtClean="0"/>
              <a:t>A TODOS LOS QUE GUARDEN </a:t>
            </a:r>
            <a:r>
              <a:rPr lang="es-CO" u="sng" dirty="0" smtClean="0"/>
              <a:t>SÁBADO</a:t>
            </a:r>
            <a:r>
              <a:rPr lang="es-CO" dirty="0" smtClean="0"/>
              <a:t>  PARA NO PROFANARLO, Y ABRACEN MI PACTO, </a:t>
            </a:r>
            <a:r>
              <a:rPr lang="es-CO" b="1" baseline="30000" dirty="0" smtClean="0"/>
              <a:t>7 </a:t>
            </a:r>
            <a:r>
              <a:rPr lang="es-CO" dirty="0"/>
              <a:t>yo los llevaré a mi santo monte, y los recrearé en mi casa de oración; sus holocaustos y sus sacrificios serán aceptos sobre mi altar; porque mi casa será llamada casa de oración para todos los pueblos</a:t>
            </a:r>
            <a:r>
              <a:rPr lang="es-CO" dirty="0" smtClean="0"/>
              <a:t>.</a:t>
            </a:r>
            <a:endParaRPr lang="es-CO" dirty="0">
              <a:solidFill>
                <a:srgbClr val="FF0000"/>
              </a:solidFill>
            </a:endParaRPr>
          </a:p>
          <a:p>
            <a:endParaRPr lang="es-CO" dirty="0"/>
          </a:p>
        </p:txBody>
      </p:sp>
    </p:spTree>
    <p:extLst>
      <p:ext uri="{BB962C8B-B14F-4D97-AF65-F5344CB8AC3E}">
        <p14:creationId xmlns:p14="http://schemas.microsoft.com/office/powerpoint/2010/main" val="238078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solidFill>
                  <a:srgbClr val="FF0000"/>
                </a:solidFill>
                <a:latin typeface="Algerian" pitchFamily="82" charset="0"/>
              </a:rPr>
              <a:t>Para reflexionar</a:t>
            </a:r>
            <a:endParaRPr lang="es-CO" dirty="0">
              <a:solidFill>
                <a:srgbClr val="FF0000"/>
              </a:solidFill>
              <a:latin typeface="Algerian" pitchFamily="82" charset="0"/>
            </a:endParaRPr>
          </a:p>
        </p:txBody>
      </p:sp>
      <p:sp>
        <p:nvSpPr>
          <p:cNvPr id="3" name="2 Marcador de contenido"/>
          <p:cNvSpPr>
            <a:spLocks noGrp="1"/>
          </p:cNvSpPr>
          <p:nvPr>
            <p:ph idx="1"/>
          </p:nvPr>
        </p:nvSpPr>
        <p:spPr>
          <a:xfrm>
            <a:off x="457200" y="1600200"/>
            <a:ext cx="8229600" cy="820688"/>
          </a:xfrm>
        </p:spPr>
        <p:txBody>
          <a:bodyPr>
            <a:normAutofit/>
          </a:bodyPr>
          <a:lstStyle/>
          <a:p>
            <a:pPr marL="0" indent="0" algn="ctr">
              <a:buNone/>
            </a:pPr>
            <a:r>
              <a:rPr lang="es-CO" sz="3600" b="1" u="sng" dirty="0" smtClean="0">
                <a:solidFill>
                  <a:srgbClr val="FF0000"/>
                </a:solidFill>
              </a:rPr>
              <a:t>¿Qué debo hacer</a:t>
            </a:r>
            <a:r>
              <a:rPr lang="es-CO" sz="3600" b="1" u="sng" dirty="0">
                <a:solidFill>
                  <a:srgbClr val="FF0000"/>
                </a:solidFill>
              </a:rPr>
              <a:t>?</a:t>
            </a:r>
            <a:endParaRPr lang="es-CO" sz="3600" b="1" u="sng" dirty="0" smtClean="0">
              <a:solidFill>
                <a:srgbClr val="FF0000"/>
              </a:solidFill>
            </a:endParaRPr>
          </a:p>
        </p:txBody>
      </p:sp>
      <p:sp>
        <p:nvSpPr>
          <p:cNvPr id="4" name="3 Rectángulo"/>
          <p:cNvSpPr/>
          <p:nvPr/>
        </p:nvSpPr>
        <p:spPr>
          <a:xfrm>
            <a:off x="467544" y="2707551"/>
            <a:ext cx="4572000" cy="3908762"/>
          </a:xfrm>
          <a:prstGeom prst="rect">
            <a:avLst/>
          </a:prstGeom>
        </p:spPr>
        <p:txBody>
          <a:bodyPr>
            <a:spAutoFit/>
          </a:bodyPr>
          <a:lstStyle/>
          <a:p>
            <a:r>
              <a:rPr lang="es-CO" sz="3600" b="1" dirty="0" smtClean="0"/>
              <a:t>1)</a:t>
            </a:r>
            <a:r>
              <a:rPr lang="es-CO" sz="3200" dirty="0" smtClean="0">
                <a:solidFill>
                  <a:srgbClr val="FF0000"/>
                </a:solidFill>
              </a:rPr>
              <a:t>. Isaías </a:t>
            </a:r>
            <a:r>
              <a:rPr lang="es-CO" sz="3200" dirty="0">
                <a:solidFill>
                  <a:srgbClr val="FF0000"/>
                </a:solidFill>
              </a:rPr>
              <a:t>56:2.</a:t>
            </a:r>
            <a:r>
              <a:rPr lang="es-CO" sz="3200" dirty="0"/>
              <a:t> Tener cuidado para no profanar el </a:t>
            </a:r>
            <a:r>
              <a:rPr lang="es-CO" sz="3200" dirty="0" smtClean="0"/>
              <a:t>sábado.</a:t>
            </a:r>
          </a:p>
          <a:p>
            <a:pPr marL="742950" indent="-742950">
              <a:buAutoNum type="arabicParenR"/>
            </a:pPr>
            <a:endParaRPr lang="es-CO" sz="3200" b="1" dirty="0"/>
          </a:p>
          <a:p>
            <a:r>
              <a:rPr lang="es-CO" sz="4400" b="1" dirty="0" smtClean="0"/>
              <a:t>2). </a:t>
            </a:r>
            <a:r>
              <a:rPr lang="es-CO" sz="3600" dirty="0" smtClean="0">
                <a:solidFill>
                  <a:srgbClr val="FF0000"/>
                </a:solidFill>
              </a:rPr>
              <a:t>Hech.5:29</a:t>
            </a:r>
            <a:r>
              <a:rPr lang="es-CO" sz="3600" dirty="0"/>
              <a:t>. Obedecer a Dios antes que a los hombres</a:t>
            </a:r>
            <a:endParaRPr lang="es-CO" sz="3600" b="1" i="1" u="sng" dirty="0"/>
          </a:p>
        </p:txBody>
      </p:sp>
      <p:pic>
        <p:nvPicPr>
          <p:cNvPr id="3074" name="Picture 2" descr="http://3.bp.blogspot.com/-0rUW7zBiZlg/TiNGkqJXPWI/AAAAAAAAAA4/ZTUS_LSoywU/s640/dos-cami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9544" y="2707551"/>
            <a:ext cx="3852936" cy="3275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5213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074"/>
                                        </p:tgtEl>
                                        <p:attrNameLst>
                                          <p:attrName>style.visibility</p:attrName>
                                        </p:attrNameLst>
                                      </p:cBhvr>
                                      <p:to>
                                        <p:strVal val="visible"/>
                                      </p:to>
                                    </p:set>
                                    <p:anim calcmode="lin" valueType="num">
                                      <p:cBhvr>
                                        <p:cTn id="14" dur="500" fill="hold"/>
                                        <p:tgtEl>
                                          <p:spTgt spid="3074"/>
                                        </p:tgtEl>
                                        <p:attrNameLst>
                                          <p:attrName>ppt_w</p:attrName>
                                        </p:attrNameLst>
                                      </p:cBhvr>
                                      <p:tavLst>
                                        <p:tav tm="0">
                                          <p:val>
                                            <p:fltVal val="0"/>
                                          </p:val>
                                        </p:tav>
                                        <p:tav tm="100000">
                                          <p:val>
                                            <p:strVal val="#ppt_w"/>
                                          </p:val>
                                        </p:tav>
                                      </p:tavLst>
                                    </p:anim>
                                    <p:anim calcmode="lin" valueType="num">
                                      <p:cBhvr>
                                        <p:cTn id="15" dur="500" fill="hold"/>
                                        <p:tgtEl>
                                          <p:spTgt spid="3074"/>
                                        </p:tgtEl>
                                        <p:attrNameLst>
                                          <p:attrName>ppt_h</p:attrName>
                                        </p:attrNameLst>
                                      </p:cBhvr>
                                      <p:tavLst>
                                        <p:tav tm="0">
                                          <p:val>
                                            <p:fltVal val="0"/>
                                          </p:val>
                                        </p:tav>
                                        <p:tav tm="100000">
                                          <p:val>
                                            <p:strVal val="#ppt_h"/>
                                          </p:val>
                                        </p:tav>
                                      </p:tavLst>
                                    </p:anim>
                                    <p:animEffect transition="in" filter="fade">
                                      <p:cBhvr>
                                        <p:cTn id="16" dur="500"/>
                                        <p:tgtEl>
                                          <p:spTgt spid="3074"/>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wipe(down)">
                                      <p:cBhvr>
                                        <p:cTn id="21" dur="580">
                                          <p:stCondLst>
                                            <p:cond delay="0"/>
                                          </p:stCondLst>
                                        </p:cTn>
                                        <p:tgtEl>
                                          <p:spTgt spid="4">
                                            <p:txEl>
                                              <p:pRg st="0" end="0"/>
                                            </p:txEl>
                                          </p:spTgt>
                                        </p:tgtEl>
                                      </p:cBhvr>
                                    </p:animEffect>
                                    <p:anim calcmode="lin" valueType="num">
                                      <p:cBhvr>
                                        <p:cTn id="22" dur="1822" tmFilter="0,0; 0.14,0.36; 0.43,0.73; 0.71,0.91; 1.0,1.0">
                                          <p:stCondLst>
                                            <p:cond delay="0"/>
                                          </p:stCondLst>
                                        </p:cTn>
                                        <p:tgtEl>
                                          <p:spTgt spid="4">
                                            <p:txEl>
                                              <p:pRg st="0" end="0"/>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xEl>
                                              <p:pRg st="0" end="0"/>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xEl>
                                              <p:pRg st="0" end="0"/>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xEl>
                                              <p:pRg st="0" end="0"/>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xEl>
                                              <p:pRg st="0" end="0"/>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xEl>
                                              <p:pRg st="0" end="0"/>
                                            </p:txEl>
                                          </p:spTgt>
                                        </p:tgtEl>
                                      </p:cBhvr>
                                      <p:to x="100000" y="60000"/>
                                    </p:animScale>
                                    <p:animScale>
                                      <p:cBhvr>
                                        <p:cTn id="28" dur="166" decel="50000">
                                          <p:stCondLst>
                                            <p:cond delay="676"/>
                                          </p:stCondLst>
                                        </p:cTn>
                                        <p:tgtEl>
                                          <p:spTgt spid="4">
                                            <p:txEl>
                                              <p:pRg st="0" end="0"/>
                                            </p:txEl>
                                          </p:spTgt>
                                        </p:tgtEl>
                                      </p:cBhvr>
                                      <p:to x="100000" y="100000"/>
                                    </p:animScale>
                                    <p:animScale>
                                      <p:cBhvr>
                                        <p:cTn id="29" dur="26">
                                          <p:stCondLst>
                                            <p:cond delay="1312"/>
                                          </p:stCondLst>
                                        </p:cTn>
                                        <p:tgtEl>
                                          <p:spTgt spid="4">
                                            <p:txEl>
                                              <p:pRg st="0" end="0"/>
                                            </p:txEl>
                                          </p:spTgt>
                                        </p:tgtEl>
                                      </p:cBhvr>
                                      <p:to x="100000" y="80000"/>
                                    </p:animScale>
                                    <p:animScale>
                                      <p:cBhvr>
                                        <p:cTn id="30" dur="166" decel="50000">
                                          <p:stCondLst>
                                            <p:cond delay="1338"/>
                                          </p:stCondLst>
                                        </p:cTn>
                                        <p:tgtEl>
                                          <p:spTgt spid="4">
                                            <p:txEl>
                                              <p:pRg st="0" end="0"/>
                                            </p:txEl>
                                          </p:spTgt>
                                        </p:tgtEl>
                                      </p:cBhvr>
                                      <p:to x="100000" y="100000"/>
                                    </p:animScale>
                                    <p:animScale>
                                      <p:cBhvr>
                                        <p:cTn id="31" dur="26">
                                          <p:stCondLst>
                                            <p:cond delay="1642"/>
                                          </p:stCondLst>
                                        </p:cTn>
                                        <p:tgtEl>
                                          <p:spTgt spid="4">
                                            <p:txEl>
                                              <p:pRg st="0" end="0"/>
                                            </p:txEl>
                                          </p:spTgt>
                                        </p:tgtEl>
                                      </p:cBhvr>
                                      <p:to x="100000" y="90000"/>
                                    </p:animScale>
                                    <p:animScale>
                                      <p:cBhvr>
                                        <p:cTn id="32" dur="166" decel="50000">
                                          <p:stCondLst>
                                            <p:cond delay="1668"/>
                                          </p:stCondLst>
                                        </p:cTn>
                                        <p:tgtEl>
                                          <p:spTgt spid="4">
                                            <p:txEl>
                                              <p:pRg st="0" end="0"/>
                                            </p:txEl>
                                          </p:spTgt>
                                        </p:tgtEl>
                                      </p:cBhvr>
                                      <p:to x="100000" y="100000"/>
                                    </p:animScale>
                                    <p:animScale>
                                      <p:cBhvr>
                                        <p:cTn id="33" dur="26">
                                          <p:stCondLst>
                                            <p:cond delay="1808"/>
                                          </p:stCondLst>
                                        </p:cTn>
                                        <p:tgtEl>
                                          <p:spTgt spid="4">
                                            <p:txEl>
                                              <p:pRg st="0" end="0"/>
                                            </p:txEl>
                                          </p:spTgt>
                                        </p:tgtEl>
                                      </p:cBhvr>
                                      <p:to x="100000" y="95000"/>
                                    </p:animScale>
                                    <p:animScale>
                                      <p:cBhvr>
                                        <p:cTn id="34" dur="166" decel="50000">
                                          <p:stCondLst>
                                            <p:cond delay="1834"/>
                                          </p:stCondLst>
                                        </p:cTn>
                                        <p:tgtEl>
                                          <p:spTgt spid="4">
                                            <p:txEl>
                                              <p:pRg st="0" end="0"/>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4">
                                            <p:txEl>
                                              <p:pRg st="2" end="2"/>
                                            </p:txEl>
                                          </p:spTgt>
                                        </p:tgtEl>
                                        <p:attrNameLst>
                                          <p:attrName>style.visibility</p:attrName>
                                        </p:attrNameLst>
                                      </p:cBhvr>
                                      <p:to>
                                        <p:strVal val="visible"/>
                                      </p:to>
                                    </p:set>
                                    <p:animEffect transition="in" filter="fade">
                                      <p:cBhvr>
                                        <p:cTn id="39" dur="2000"/>
                                        <p:tgtEl>
                                          <p:spTgt spid="4">
                                            <p:txEl>
                                              <p:pRg st="2" end="2"/>
                                            </p:txEl>
                                          </p:spTgt>
                                        </p:tgtEl>
                                      </p:cBhvr>
                                    </p:animEffect>
                                    <p:anim calcmode="lin" valueType="num">
                                      <p:cBhvr>
                                        <p:cTn id="40" dur="2000" fill="hold"/>
                                        <p:tgtEl>
                                          <p:spTgt spid="4">
                                            <p:txEl>
                                              <p:pRg st="2" end="2"/>
                                            </p:txEl>
                                          </p:spTgt>
                                        </p:tgtEl>
                                        <p:attrNameLst>
                                          <p:attrName>ppt_w</p:attrName>
                                        </p:attrNameLst>
                                      </p:cBhvr>
                                      <p:tavLst>
                                        <p:tav tm="0" fmla="#ppt_w*sin(2.5*pi*$)">
                                          <p:val>
                                            <p:fltVal val="0"/>
                                          </p:val>
                                        </p:tav>
                                        <p:tav tm="100000">
                                          <p:val>
                                            <p:fltVal val="1"/>
                                          </p:val>
                                        </p:tav>
                                      </p:tavLst>
                                    </p:anim>
                                    <p:anim calcmode="lin" valueType="num">
                                      <p:cBhvr>
                                        <p:cTn id="41" dur="2000" fill="hold"/>
                                        <p:tgtEl>
                                          <p:spTgt spid="4">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3600" smtClean="0">
                <a:latin typeface="Agency FB" pitchFamily="34" charset="0"/>
              </a:rPr>
              <a:t>Solamente </a:t>
            </a:r>
            <a:r>
              <a:rPr lang="es-CO" sz="3600" smtClean="0">
                <a:latin typeface="Agency FB" pitchFamily="34" charset="0"/>
              </a:rPr>
              <a:t>tenemos </a:t>
            </a:r>
            <a:r>
              <a:rPr lang="es-CO" sz="3600" dirty="0" smtClean="0">
                <a:latin typeface="Agency FB" pitchFamily="34" charset="0"/>
              </a:rPr>
              <a:t>dos opciones: Recibimos el sello de Dios, o la marca de la Bestia. Tu tienes que decidir hoy.</a:t>
            </a:r>
            <a:endParaRPr lang="es-CO" sz="3600" dirty="0">
              <a:latin typeface="Agency FB" pitchFamily="34" charset="0"/>
            </a:endParaRPr>
          </a:p>
        </p:txBody>
      </p:sp>
      <p:pic>
        <p:nvPicPr>
          <p:cNvPr id="1028" name="Picture 4" descr="http://t1.gstatic.com/images?q=tbn:ANd9GcTUzfY2e1IR8PRgGn19b9UxkLHpM6-jkzDa8n_mrTkeO-p0ER2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1475832"/>
            <a:ext cx="4032448" cy="21691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t2.gstatic.com/images?q=tbn:ANd9GcSVEp2pKFrVx1-boMIal_OjJtgrKVikYtvEyAVcFvtwCA9MP7r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3789040"/>
            <a:ext cx="3744416" cy="252028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lavasori.files.wordpress.com/2009/06/144-0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1475832"/>
            <a:ext cx="3744416" cy="2169192"/>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644008" y="3842856"/>
            <a:ext cx="4032448" cy="2677656"/>
          </a:xfrm>
          <a:prstGeom prst="rect">
            <a:avLst/>
          </a:prstGeom>
        </p:spPr>
        <p:txBody>
          <a:bodyPr wrap="square">
            <a:spAutoFit/>
          </a:bodyPr>
          <a:lstStyle/>
          <a:p>
            <a:pPr algn="ctr"/>
            <a:r>
              <a:rPr lang="es-CO" sz="2400" dirty="0">
                <a:solidFill>
                  <a:srgbClr val="FF0000"/>
                </a:solidFill>
              </a:rPr>
              <a:t>Si recibes el sello de Dios, </a:t>
            </a:r>
            <a:r>
              <a:rPr lang="es-CO" sz="2400" dirty="0" smtClean="0">
                <a:solidFill>
                  <a:srgbClr val="FF0000"/>
                </a:solidFill>
              </a:rPr>
              <a:t>serás privado </a:t>
            </a:r>
            <a:r>
              <a:rPr lang="es-CO" sz="2400" dirty="0">
                <a:solidFill>
                  <a:srgbClr val="FF0000"/>
                </a:solidFill>
              </a:rPr>
              <a:t>aquí de muchas cosas, pero tendrás la vida eterna. Si recibes la marca </a:t>
            </a:r>
            <a:r>
              <a:rPr lang="es-CO" sz="2400" dirty="0" smtClean="0">
                <a:solidFill>
                  <a:srgbClr val="FF0000"/>
                </a:solidFill>
              </a:rPr>
              <a:t>de la </a:t>
            </a:r>
            <a:r>
              <a:rPr lang="es-CO" sz="2400" dirty="0">
                <a:solidFill>
                  <a:srgbClr val="FF0000"/>
                </a:solidFill>
              </a:rPr>
              <a:t>Bestia lo </a:t>
            </a:r>
            <a:r>
              <a:rPr lang="es-CO" sz="2400" dirty="0" smtClean="0">
                <a:solidFill>
                  <a:srgbClr val="FF0000"/>
                </a:solidFill>
              </a:rPr>
              <a:t>tendrás </a:t>
            </a:r>
            <a:r>
              <a:rPr lang="es-CO" sz="2400" dirty="0">
                <a:solidFill>
                  <a:srgbClr val="FF0000"/>
                </a:solidFill>
              </a:rPr>
              <a:t>todo aquí en la tierra, pero </a:t>
            </a:r>
            <a:r>
              <a:rPr lang="es-CO" sz="2400" dirty="0" smtClean="0">
                <a:solidFill>
                  <a:srgbClr val="FF0000"/>
                </a:solidFill>
              </a:rPr>
              <a:t>serás privado </a:t>
            </a:r>
            <a:r>
              <a:rPr lang="es-CO" sz="2400" dirty="0">
                <a:solidFill>
                  <a:srgbClr val="FF0000"/>
                </a:solidFill>
              </a:rPr>
              <a:t>de la vida </a:t>
            </a:r>
            <a:r>
              <a:rPr lang="es-CO" sz="2400" dirty="0" smtClean="0">
                <a:solidFill>
                  <a:srgbClr val="FF0000"/>
                </a:solidFill>
              </a:rPr>
              <a:t>eterna</a:t>
            </a:r>
            <a:r>
              <a:rPr lang="es-CO" sz="2400" dirty="0">
                <a:solidFill>
                  <a:srgbClr val="FF0000"/>
                </a:solidFill>
              </a:rPr>
              <a:t>.</a:t>
            </a:r>
          </a:p>
        </p:txBody>
      </p:sp>
    </p:spTree>
    <p:extLst>
      <p:ext uri="{BB962C8B-B14F-4D97-AF65-F5344CB8AC3E}">
        <p14:creationId xmlns:p14="http://schemas.microsoft.com/office/powerpoint/2010/main" val="62720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Effect transition="in" filter="wipe(down)">
                                      <p:cBhvr>
                                        <p:cTn id="7" dur="580">
                                          <p:stCondLst>
                                            <p:cond delay="0"/>
                                          </p:stCondLst>
                                        </p:cTn>
                                        <p:tgtEl>
                                          <p:spTgt spid="1028"/>
                                        </p:tgtEl>
                                      </p:cBhvr>
                                    </p:animEffect>
                                    <p:anim calcmode="lin" valueType="num">
                                      <p:cBhvr>
                                        <p:cTn id="8" dur="1822" tmFilter="0,0; 0.14,0.36; 0.43,0.73; 0.71,0.91; 1.0,1.0">
                                          <p:stCondLst>
                                            <p:cond delay="0"/>
                                          </p:stCondLst>
                                        </p:cTn>
                                        <p:tgtEl>
                                          <p:spTgt spid="102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8"/>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8"/>
                                        </p:tgtEl>
                                      </p:cBhvr>
                                      <p:to x="100000" y="60000"/>
                                    </p:animScale>
                                    <p:animScale>
                                      <p:cBhvr>
                                        <p:cTn id="14" dur="166" decel="50000">
                                          <p:stCondLst>
                                            <p:cond delay="676"/>
                                          </p:stCondLst>
                                        </p:cTn>
                                        <p:tgtEl>
                                          <p:spTgt spid="1028"/>
                                        </p:tgtEl>
                                      </p:cBhvr>
                                      <p:to x="100000" y="100000"/>
                                    </p:animScale>
                                    <p:animScale>
                                      <p:cBhvr>
                                        <p:cTn id="15" dur="26">
                                          <p:stCondLst>
                                            <p:cond delay="1312"/>
                                          </p:stCondLst>
                                        </p:cTn>
                                        <p:tgtEl>
                                          <p:spTgt spid="1028"/>
                                        </p:tgtEl>
                                      </p:cBhvr>
                                      <p:to x="100000" y="80000"/>
                                    </p:animScale>
                                    <p:animScale>
                                      <p:cBhvr>
                                        <p:cTn id="16" dur="166" decel="50000">
                                          <p:stCondLst>
                                            <p:cond delay="1338"/>
                                          </p:stCondLst>
                                        </p:cTn>
                                        <p:tgtEl>
                                          <p:spTgt spid="1028"/>
                                        </p:tgtEl>
                                      </p:cBhvr>
                                      <p:to x="100000" y="100000"/>
                                    </p:animScale>
                                    <p:animScale>
                                      <p:cBhvr>
                                        <p:cTn id="17" dur="26">
                                          <p:stCondLst>
                                            <p:cond delay="1642"/>
                                          </p:stCondLst>
                                        </p:cTn>
                                        <p:tgtEl>
                                          <p:spTgt spid="1028"/>
                                        </p:tgtEl>
                                      </p:cBhvr>
                                      <p:to x="100000" y="90000"/>
                                    </p:animScale>
                                    <p:animScale>
                                      <p:cBhvr>
                                        <p:cTn id="18" dur="166" decel="50000">
                                          <p:stCondLst>
                                            <p:cond delay="1668"/>
                                          </p:stCondLst>
                                        </p:cTn>
                                        <p:tgtEl>
                                          <p:spTgt spid="1028"/>
                                        </p:tgtEl>
                                      </p:cBhvr>
                                      <p:to x="100000" y="100000"/>
                                    </p:animScale>
                                    <p:animScale>
                                      <p:cBhvr>
                                        <p:cTn id="19" dur="26">
                                          <p:stCondLst>
                                            <p:cond delay="1808"/>
                                          </p:stCondLst>
                                        </p:cTn>
                                        <p:tgtEl>
                                          <p:spTgt spid="1028"/>
                                        </p:tgtEl>
                                      </p:cBhvr>
                                      <p:to x="100000" y="95000"/>
                                    </p:animScale>
                                    <p:animScale>
                                      <p:cBhvr>
                                        <p:cTn id="20" dur="166" decel="50000">
                                          <p:stCondLst>
                                            <p:cond delay="1834"/>
                                          </p:stCondLst>
                                        </p:cTn>
                                        <p:tgtEl>
                                          <p:spTgt spid="102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ipe(down)">
                                      <p:cBhvr>
                                        <p:cTn id="25" dur="580">
                                          <p:stCondLst>
                                            <p:cond delay="0"/>
                                          </p:stCondLst>
                                        </p:cTn>
                                        <p:tgtEl>
                                          <p:spTgt spid="4"/>
                                        </p:tgtEl>
                                      </p:cBhvr>
                                    </p:animEffect>
                                    <p:anim calcmode="lin" valueType="num">
                                      <p:cBhvr>
                                        <p:cTn id="26"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1" dur="26">
                                          <p:stCondLst>
                                            <p:cond delay="650"/>
                                          </p:stCondLst>
                                        </p:cTn>
                                        <p:tgtEl>
                                          <p:spTgt spid="4"/>
                                        </p:tgtEl>
                                      </p:cBhvr>
                                      <p:to x="100000" y="60000"/>
                                    </p:animScale>
                                    <p:animScale>
                                      <p:cBhvr>
                                        <p:cTn id="32" dur="166" decel="50000">
                                          <p:stCondLst>
                                            <p:cond delay="676"/>
                                          </p:stCondLst>
                                        </p:cTn>
                                        <p:tgtEl>
                                          <p:spTgt spid="4"/>
                                        </p:tgtEl>
                                      </p:cBhvr>
                                      <p:to x="100000" y="100000"/>
                                    </p:animScale>
                                    <p:animScale>
                                      <p:cBhvr>
                                        <p:cTn id="33" dur="26">
                                          <p:stCondLst>
                                            <p:cond delay="1312"/>
                                          </p:stCondLst>
                                        </p:cTn>
                                        <p:tgtEl>
                                          <p:spTgt spid="4"/>
                                        </p:tgtEl>
                                      </p:cBhvr>
                                      <p:to x="100000" y="80000"/>
                                    </p:animScale>
                                    <p:animScale>
                                      <p:cBhvr>
                                        <p:cTn id="34" dur="166" decel="50000">
                                          <p:stCondLst>
                                            <p:cond delay="1338"/>
                                          </p:stCondLst>
                                        </p:cTn>
                                        <p:tgtEl>
                                          <p:spTgt spid="4"/>
                                        </p:tgtEl>
                                      </p:cBhvr>
                                      <p:to x="100000" y="100000"/>
                                    </p:animScale>
                                    <p:animScale>
                                      <p:cBhvr>
                                        <p:cTn id="35" dur="26">
                                          <p:stCondLst>
                                            <p:cond delay="1642"/>
                                          </p:stCondLst>
                                        </p:cTn>
                                        <p:tgtEl>
                                          <p:spTgt spid="4"/>
                                        </p:tgtEl>
                                      </p:cBhvr>
                                      <p:to x="100000" y="90000"/>
                                    </p:animScale>
                                    <p:animScale>
                                      <p:cBhvr>
                                        <p:cTn id="36" dur="166" decel="50000">
                                          <p:stCondLst>
                                            <p:cond delay="1668"/>
                                          </p:stCondLst>
                                        </p:cTn>
                                        <p:tgtEl>
                                          <p:spTgt spid="4"/>
                                        </p:tgtEl>
                                      </p:cBhvr>
                                      <p:to x="100000" y="100000"/>
                                    </p:animScale>
                                    <p:animScale>
                                      <p:cBhvr>
                                        <p:cTn id="37" dur="26">
                                          <p:stCondLst>
                                            <p:cond delay="1808"/>
                                          </p:stCondLst>
                                        </p:cTn>
                                        <p:tgtEl>
                                          <p:spTgt spid="4"/>
                                        </p:tgtEl>
                                      </p:cBhvr>
                                      <p:to x="100000" y="95000"/>
                                    </p:animScale>
                                    <p:animScale>
                                      <p:cBhvr>
                                        <p:cTn id="38"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849</TotalTime>
  <Words>2358</Words>
  <Application>Microsoft Office PowerPoint</Application>
  <PresentationFormat>Presentación en pantalla (4:3)</PresentationFormat>
  <Paragraphs>103</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Presentación de PowerPoint</vt:lpstr>
      <vt:lpstr>Presentación de PowerPoint</vt:lpstr>
      <vt:lpstr>Presentación de PowerPoint</vt:lpstr>
      <vt:lpstr>Presentación de PowerPoint</vt:lpstr>
      <vt:lpstr>¿Dónde se encuentra ese sello que identifica a los hijos de Dios como suyos?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¿En que nos basamos para decir que el domingo como día de reposo es la marca de la Bestia?</vt:lpstr>
      <vt:lpstr>Presentación de PowerPoint</vt:lpstr>
      <vt:lpstr>Presentación de PowerPoint</vt:lpstr>
      <vt:lpstr>Presentación de PowerPoint</vt:lpstr>
      <vt:lpstr>Observe que mientras que Dios dice: «Acuérdate de Santificar el Sábado», este poder dice: «No, guarda el domingo».</vt:lpstr>
      <vt:lpstr>Presentación de PowerPoint</vt:lpstr>
      <vt:lpstr>El título, «Vicarius Filii Dei», está incorporado en la Ley Canónica de la Iglesia Católica Romana. "Vicario del Hijo de Dios".</vt:lpstr>
      <vt:lpstr>Presentación de PowerPoint</vt:lpstr>
      <vt:lpstr>Observe lo que sostiene cada ángel en sus manos: El Santo Evangelio, la Ley de Dios y el reloj del tiempo, esto es lo que se está realizando antes de que se termine el tiempo de gracia.  </vt:lpstr>
      <vt:lpstr>Por eso, el Evangelio tiene que ser predicado a todo el mundo, para revelar el amor de Dios, si persistimos en la desobediencia, ese es futuro que nos espera. </vt:lpstr>
      <vt:lpstr>Si usted desea morar allí, entregue su corazón a Cristo hoy, antes de que termine el tiempo de gracia.</vt:lpstr>
      <vt:lpstr>Presentación de PowerPoint</vt:lpstr>
      <vt:lpstr>Presentación de PowerPoint</vt:lpstr>
      <vt:lpstr>Para reflexionar</vt:lpstr>
      <vt:lpstr>Solamente tenemos dos opciones: Recibimos el sello de Dios, o la marca de la Bestia. Tu tienes que decidir hoy.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 SELLO DE DIOS QUE IDENTIFICA AL REMANENTE FIEL</dc:title>
  <dc:creator>FAMILIA FIERRO CH</dc:creator>
  <cp:lastModifiedBy>FAMILIA FIERRO CH</cp:lastModifiedBy>
  <cp:revision>102</cp:revision>
  <dcterms:created xsi:type="dcterms:W3CDTF">2013-01-23T02:10:08Z</dcterms:created>
  <dcterms:modified xsi:type="dcterms:W3CDTF">2013-02-18T20:31:47Z</dcterms:modified>
</cp:coreProperties>
</file>